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8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9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3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8" r:id="rId4"/>
    <p:sldMasterId id="2147483710" r:id="rId5"/>
    <p:sldMasterId id="2147483722" r:id="rId6"/>
    <p:sldMasterId id="2147483734" r:id="rId7"/>
    <p:sldMasterId id="2147483746" r:id="rId8"/>
    <p:sldMasterId id="2147483758" r:id="rId9"/>
    <p:sldMasterId id="2147483770" r:id="rId10"/>
    <p:sldMasterId id="2147483782" r:id="rId11"/>
    <p:sldMasterId id="2147483794" r:id="rId12"/>
    <p:sldMasterId id="2147483818" r:id="rId13"/>
    <p:sldMasterId id="2147483854" r:id="rId14"/>
    <p:sldMasterId id="2147483878" r:id="rId15"/>
    <p:sldMasterId id="2147483903" r:id="rId16"/>
    <p:sldMasterId id="2147483915" r:id="rId17"/>
    <p:sldMasterId id="2147483927" r:id="rId18"/>
    <p:sldMasterId id="2147483939" r:id="rId19"/>
    <p:sldMasterId id="2147483951" r:id="rId20"/>
  </p:sldMasterIdLst>
  <p:notesMasterIdLst>
    <p:notesMasterId r:id="rId118"/>
  </p:notesMasterIdLst>
  <p:handoutMasterIdLst>
    <p:handoutMasterId r:id="rId119"/>
  </p:handoutMasterIdLst>
  <p:sldIdLst>
    <p:sldId id="266" r:id="rId21"/>
    <p:sldId id="400" r:id="rId22"/>
    <p:sldId id="270" r:id="rId23"/>
    <p:sldId id="271" r:id="rId24"/>
    <p:sldId id="272" r:id="rId25"/>
    <p:sldId id="273" r:id="rId26"/>
    <p:sldId id="282" r:id="rId27"/>
    <p:sldId id="420" r:id="rId28"/>
    <p:sldId id="281" r:id="rId29"/>
    <p:sldId id="421" r:id="rId30"/>
    <p:sldId id="422" r:id="rId31"/>
    <p:sldId id="279" r:id="rId32"/>
    <p:sldId id="395" r:id="rId33"/>
    <p:sldId id="396" r:id="rId34"/>
    <p:sldId id="275" r:id="rId35"/>
    <p:sldId id="276" r:id="rId36"/>
    <p:sldId id="277" r:id="rId37"/>
    <p:sldId id="278" r:id="rId38"/>
    <p:sldId id="283" r:id="rId39"/>
    <p:sldId id="284" r:id="rId40"/>
    <p:sldId id="285" r:id="rId41"/>
    <p:sldId id="286" r:id="rId42"/>
    <p:sldId id="287" r:id="rId43"/>
    <p:sldId id="288" r:id="rId44"/>
    <p:sldId id="359" r:id="rId45"/>
    <p:sldId id="403" r:id="rId46"/>
    <p:sldId id="360" r:id="rId47"/>
    <p:sldId id="291" r:id="rId48"/>
    <p:sldId id="384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87" r:id="rId58"/>
    <p:sldId id="388" r:id="rId59"/>
    <p:sldId id="389" r:id="rId60"/>
    <p:sldId id="390" r:id="rId61"/>
    <p:sldId id="391" r:id="rId62"/>
    <p:sldId id="302" r:id="rId63"/>
    <p:sldId id="313" r:id="rId64"/>
    <p:sldId id="303" r:id="rId65"/>
    <p:sldId id="304" r:id="rId66"/>
    <p:sldId id="305" r:id="rId67"/>
    <p:sldId id="306" r:id="rId68"/>
    <p:sldId id="309" r:id="rId69"/>
    <p:sldId id="310" r:id="rId70"/>
    <p:sldId id="337" r:id="rId71"/>
    <p:sldId id="307" r:id="rId72"/>
    <p:sldId id="308" r:id="rId73"/>
    <p:sldId id="338" r:id="rId74"/>
    <p:sldId id="392" r:id="rId75"/>
    <p:sldId id="264" r:id="rId76"/>
    <p:sldId id="385" r:id="rId77"/>
    <p:sldId id="39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83" r:id="rId91"/>
    <p:sldId id="386" r:id="rId92"/>
    <p:sldId id="315" r:id="rId93"/>
    <p:sldId id="345" r:id="rId94"/>
    <p:sldId id="413" r:id="rId95"/>
    <p:sldId id="414" r:id="rId96"/>
    <p:sldId id="415" r:id="rId97"/>
    <p:sldId id="416" r:id="rId98"/>
    <p:sldId id="417" r:id="rId99"/>
    <p:sldId id="418" r:id="rId100"/>
    <p:sldId id="419" r:id="rId101"/>
    <p:sldId id="346" r:id="rId102"/>
    <p:sldId id="404" r:id="rId103"/>
    <p:sldId id="412" r:id="rId104"/>
    <p:sldId id="316" r:id="rId105"/>
    <p:sldId id="317" r:id="rId106"/>
    <p:sldId id="318" r:id="rId107"/>
    <p:sldId id="319" r:id="rId108"/>
    <p:sldId id="332" r:id="rId109"/>
    <p:sldId id="333" r:id="rId110"/>
    <p:sldId id="321" r:id="rId111"/>
    <p:sldId id="334" r:id="rId112"/>
    <p:sldId id="335" r:id="rId113"/>
    <p:sldId id="336" r:id="rId114"/>
    <p:sldId id="424" r:id="rId115"/>
    <p:sldId id="423" r:id="rId116"/>
    <p:sldId id="347" r:id="rId1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3" autoAdjust="0"/>
    <p:restoredTop sz="96239" autoAdjust="0"/>
  </p:normalViewPr>
  <p:slideViewPr>
    <p:cSldViewPr>
      <p:cViewPr varScale="1">
        <p:scale>
          <a:sx n="108" d="100"/>
          <a:sy n="108" d="100"/>
        </p:scale>
        <p:origin x="24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58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13" Type="http://schemas.openxmlformats.org/officeDocument/2006/relationships/slide" Target="slides/slide93.xml"/><Relationship Id="rId11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16" Type="http://schemas.openxmlformats.org/officeDocument/2006/relationships/slide" Target="slides/slide9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slide" Target="slides/slide94.xml"/><Relationship Id="rId119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67D7-601B-491F-9910-C3F4B137B75F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CS 376 Lecture 7 Segmentation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9152F-A768-4EEB-915C-C4BA512DAF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557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3366E00-286D-44E2-A9D5-9D707F69FCB3}" type="datetimeFigureOut">
              <a:rPr lang="en-US" smtClean="0"/>
              <a:pPr/>
              <a:t>10/11/2018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fr-FR"/>
              <a:t>CS 376 Lecture 7 Segmentation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8668C45-6D54-4702-ACDC-DEDAB1C8B6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157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52523F-BED9-448E-8A4F-18286DC814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F756A56-3979-4CD5-91F8-32EB7F15C83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73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36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FD80276-5254-441B-90AA-E7E18FFC9C5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84B7013-06CF-4C74-8F88-C20A72F3B61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AA51644-53E8-4201-BDAC-A39918AC477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3DAC63-EB03-4312-8AB4-C6D87AD98DC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344C48-078B-40D4-94E8-35942E355D0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8B98D1-9646-455E-9737-CD058E13D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1D1B09-8208-44EC-89EA-BCE43A954EC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3BD0D8-9C11-4232-B4FE-8CF3C20432C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A1EED4C-AB7A-45CE-9369-B95C55DE0915}" type="slidenum">
              <a:rPr lang="en-US" sz="1200" b="0">
                <a:solidFill>
                  <a:prstClr val="black"/>
                </a:solidFill>
              </a:rPr>
              <a:pPr/>
              <a:t>27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DB83283-B234-4EB7-990F-6155BC7C1FDF}" type="slidenum">
              <a:rPr lang="en-US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5F4BA4-DD66-4DBC-9590-DA2A979B3B82}" type="slidenum">
              <a:rPr lang="en-US" sz="13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1203D3-86AE-49B7-8B65-64C24ED2B2B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3C6F719-2A11-476F-990D-923728009773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CC9755-E4C7-484F-A9E0-357A070DC3C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6510507-5D53-4CD8-8574-286A90CC5B96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61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6197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9F1D42B-5D8D-4408-BDAB-C4251C9CE93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4001A1B-A0CD-4A87-82BA-372E4503E08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4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84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87B93E5-9D39-4D07-A864-4C2D001EC7A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C24FD1-E43E-4081-AD9C-FDF55E2EA0E8}" type="slidenum">
              <a:rPr lang="en-US" sz="1200" b="0">
                <a:solidFill>
                  <a:prstClr val="black"/>
                </a:solidFill>
              </a:rPr>
              <a:pPr/>
              <a:t>59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CDAD0EB-30C0-4601-9ABE-24A839852380}" type="slidenum">
              <a:rPr lang="en-US" sz="1200" b="0">
                <a:solidFill>
                  <a:prstClr val="black"/>
                </a:solidFill>
              </a:rPr>
              <a:pPr/>
              <a:t>60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196055D-6580-4DED-A49F-192F36559E27}" type="slidenum">
              <a:rPr lang="en-US" sz="1200" b="0">
                <a:solidFill>
                  <a:prstClr val="black"/>
                </a:solidFill>
              </a:rPr>
              <a:pPr/>
              <a:t>61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FDA7BE2-456C-4B2A-BC22-DDEAEFFFE13F}" type="slidenum">
              <a:rPr lang="en-US" sz="1200" b="0">
                <a:solidFill>
                  <a:prstClr val="black"/>
                </a:solidFill>
              </a:rPr>
              <a:pPr/>
              <a:t>62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757C83D-A72E-41B3-950D-4DE9EC42FF7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B27330-78AC-41E2-BB6B-2C409ADBF353}" type="slidenum">
              <a:rPr lang="en-US" sz="1200" b="0">
                <a:solidFill>
                  <a:prstClr val="black"/>
                </a:solidFill>
              </a:rPr>
              <a:pPr/>
              <a:t>63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7DFD480-00B6-4642-928B-0D530993AE2D}" type="slidenum">
              <a:rPr lang="en-US" sz="1200" b="0">
                <a:solidFill>
                  <a:prstClr val="black"/>
                </a:solidFill>
              </a:rPr>
              <a:pPr/>
              <a:t>64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002A8FC-D5AA-41D5-862D-B676F797180D}" type="slidenum">
              <a:rPr lang="en-US" sz="1200" b="0">
                <a:solidFill>
                  <a:prstClr val="black"/>
                </a:solidFill>
              </a:rPr>
              <a:pPr/>
              <a:t>65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355A9AF-4FDC-4F5F-B68B-B10EB41BECC3}" type="slidenum">
              <a:rPr lang="en-US" sz="1200" b="0">
                <a:solidFill>
                  <a:prstClr val="black"/>
                </a:solidFill>
              </a:rPr>
              <a:pPr/>
              <a:t>66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858735-8274-4694-8ABA-0853E3A9B6CD}" type="slidenum">
              <a:rPr lang="en-US" sz="1200" b="0">
                <a:solidFill>
                  <a:prstClr val="black"/>
                </a:solidFill>
              </a:rPr>
              <a:pPr/>
              <a:t>67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B0606AC-57E8-4EE9-99A4-0A265319DEA6}" type="slidenum">
              <a:rPr lang="en-US" sz="1200" b="0">
                <a:solidFill>
                  <a:prstClr val="black"/>
                </a:solidFill>
              </a:rPr>
              <a:pPr/>
              <a:t>68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3978AC-9925-4BA2-8040-82F9BA1A7A0F}" type="slidenum">
              <a:rPr lang="en-US" sz="1200" b="0">
                <a:solidFill>
                  <a:prstClr val="black"/>
                </a:solidFill>
              </a:rPr>
              <a:pPr/>
              <a:t>69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1A72DA8-FDFE-488B-8828-A43CBD407934}" type="slidenum">
              <a:rPr lang="en-US" sz="1200" b="0">
                <a:solidFill>
                  <a:prstClr val="black"/>
                </a:solidFill>
              </a:rPr>
              <a:pPr/>
              <a:t>70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281BC8-6D0A-4586-B472-A4C47C55380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F5CB2CF-CF95-418A-8940-649744CAEB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22784D7-04DF-458C-ADE2-57C83DE46FDC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5E67104-8B01-4DD2-B9C6-EC97E22E753D}" type="slidenum">
              <a:rPr lang="en-US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9C1D61-4F49-4D81-851C-BB3980C8CE6F}" type="slidenum">
              <a:rPr lang="en-US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BB4BFB-AE48-4823-8517-3EC95FFC3D0A}" type="slidenum">
              <a:rPr lang="en-US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EB7AE91-9785-47E0-BAEE-8DF9DBB6B965}" type="slidenum">
              <a:rPr lang="en-US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1A1DCC-4415-4905-AD7E-B9F6A1E55193}" type="slidenum">
              <a:rPr lang="en-US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464905-2CE0-4FC0-BBC8-54B7019A101E}" type="slidenum">
              <a:rPr lang="en-US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025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4A6AAD-5A1A-459B-A189-7D038C6DA31B}" type="slidenum">
              <a:rPr lang="en-US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47F6AD3-2AAF-488F-A585-FDBA27C07E8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80E6451-E562-4378-A93F-76BCC119729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5A6CCE8-3344-4EFC-B302-37D14742803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2E753D8-BFB4-435D-BADF-086299E05559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477BF345-8F74-42ED-86B4-36C0ECE7775F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5775D5F-D433-4EA4-8765-8A72A42F816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D968AAE-16B8-43F0-B675-F73CACFEA39C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9CAD649-6AB9-4C20-A765-B5732D615F74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569CB2C-E7AC-452C-A22E-130C1F94040B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0B225B-5AB3-4A29-95A2-69D2F2DE26D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3521116-D7D5-4DDB-8BD4-C6003B30C8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8E91BB1-07FC-426D-B28D-AF62429970C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2AC4B8-770F-4CFE-852B-ED5BB8FAD1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972FF-D9E9-47C9-9EBF-BCE4DB09B2F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1557-5070-48B6-8535-C04381783AC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DAC1540-C8E6-4015-82F1-21554AC59D13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82307C8-829D-4BED-80D0-396216B14B1A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9EA592-CD7D-46AB-8DD3-CEE0671029A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BAB1B0-C139-420B-8425-641AE9C60F6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07E7478-87CE-4635-8311-0B5AE83916AE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2C58299-F7DE-4A24-80B6-1EC32CF7DB6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E68B94-118D-4F0B-97DC-8E0B1A381E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DCAF259-FD6E-4A9C-8995-DE048F8640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F1D790-D935-4426-8FB3-96F0D99AD6F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B5D9ECC-527B-4608-8AC3-6E0A60E041B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6A132F-02B1-40D4-8C20-FCB5D5B45C8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3D75D14-1B0B-4B52-9A08-1E2E3BE4FF7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2366744-2AA0-4C3A-ADAC-DB2CE77AB9D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26491D-FF7B-4BBD-9B23-64618C824B12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9CB9AB6-4FBA-4BAE-BD39-DDA4BA0292A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B75055C-02E1-4205-8F66-EBC54248C97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D0A8F9C-5BFA-4F25-A4E7-74E0DDF3CB3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B13B6-8D3F-4118-AFBE-8701A36154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799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943FF-F0B3-48AD-9DA5-75664BA89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534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04160-3AF1-48B0-9979-C6CC2CCE67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965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47F7F-6BBD-48E5-9635-08832A51B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23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2591C-3F35-4DF5-A3D1-30390E208D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81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64D03-3B02-4CBB-A9D0-577CA08EC0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834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B682E-A7FE-4240-A6D0-34926985D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0378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BBC3-15D1-49D6-9CD7-BD6EE21A6C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39547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4AA7-0DA4-446B-AFD6-C3AE97C4C2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6516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B5792-440C-4279-A885-3B90E0A68D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5560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8E387-7FB4-4088-A864-714A5BB327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331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B13B6-8D3F-4118-AFBE-8701A36154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9707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943FF-F0B3-48AD-9DA5-75664BA89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4648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04160-3AF1-48B0-9979-C6CC2CCE671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13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47F7F-6BBD-48E5-9635-08832A51B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4306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2591C-3F35-4DF5-A3D1-30390E208D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4832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64D03-3B02-4CBB-A9D0-577CA08EC0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8245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B682E-A7FE-4240-A6D0-34926985DC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10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DBBC3-15D1-49D6-9CD7-BD6EE21A6C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59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B4AA7-0DA4-446B-AFD6-C3AE97C4C2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3769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B5792-440C-4279-A885-3B90E0A68D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097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8E387-7FB4-4088-A864-714A5BB327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4974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64AD-B627-4FAB-8278-79202E3EFC5A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5102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F7AA1-036F-43AA-99CC-D7DC9D7664E0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35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95832C-BEE1-45C9-A75E-304AFBB779D3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4868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32B84-C82B-4651-9569-15FE945D04C1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803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4D958-B430-4060-8A24-96AC1177D4FC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056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63A2F-A8BF-45CD-95E8-8D2940F48EC0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2770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BBC0C-E1E6-47FA-9770-1D1165BBE4BE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4418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DF53A-D943-4E62-91FB-4339B4CD129C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1617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6F5C4-F7E8-4DAB-832A-F849CA1B912D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4241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4DF2-B469-4438-848F-232DD0D25D91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402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6FCA5-746F-4D85-A574-700631694DFF}" type="slidenum">
              <a:rPr lang="x-non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8176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812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4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6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758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303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016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1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538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48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0664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8812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264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6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758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303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016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538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9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27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F340B-07B9-432D-8A90-7B24D265BB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59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1EAD8-90E0-408A-B14C-55F5922C25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355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E954B-E92E-4B55-AAF9-2633E7D25E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7322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94290-3335-4BE1-8528-9FD23670BA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1226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7BA27-A15E-4043-B875-D1AEE23E72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3438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8325-9CC1-461F-9EC1-E0DFD2A4D6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2148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4D0D1-B572-4BEB-8CBA-809DDC06EC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2255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B82E9-74AA-40C2-9F93-D41DBD0E3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1479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BEBC1-0CF5-40B9-849A-2A2D5088F78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93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1A917-DED6-420F-AB89-71DCC74F1C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6185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7C4BE-810B-49B1-B651-7730B3903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5442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7655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733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8702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3813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2202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59070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0134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37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E53CB9A-9E34-4D09-8302-9742DF7F18E8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2676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5930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55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DF2B9EF0-7E4F-4554-8D12-4A5B9B407E73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66157C-4016-434D-8329-A6BA8E355C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31CB19-1C00-46EB-95E5-FC6DE6FE5CC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925A9EB-88F7-4662-8C55-F580AA51E36F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17E18B-52EE-4522-BF05-96BC36E7016B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EF55007-C91B-4A45-95C0-2B1DE79B2081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BD2DE4-3975-4D81-9234-8C24AEADCFA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EF1B91-A485-4085-8E73-2CB5EF7D097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6680A97-1CA9-453B-AB9B-B65DC753399D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F1694C7-AF5A-42A4-A032-D795907E8EC6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C209203-75D7-4CBC-A0FA-5F44ACC00C2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04FF977-C01C-42A8-82A0-C84D00CF17BF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F6AAFAC-5BB1-4263-9DA7-5D82E5C7B20A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21A760F-B211-47BF-917A-3F4A978B4F8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8ACB6DE-3EC2-4600-BA32-ECA1B2995D5D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F98A8C6-E31A-4948-8696-12D201D804D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A868AAF-93F9-434C-A6F8-25DDCC47FA0C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099AC0E-4478-46FF-94CC-F0CBF080AFB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FC0A4FE-3B6D-4C7F-9362-759113A04AD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1914F64-C356-4EC4-8305-1B1C23E084D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D8C033A-321D-466E-BD7C-9D1A431440C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963A470-C0F4-491A-AD1B-ED8B08CA407F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BAA7077-88F3-43DA-817E-EC5166B7B643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FE213DD-FB56-4628-85CE-A5696486BF58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C585EC-E484-441B-82AC-41EEB75CE33E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5ECAF5-BE03-4CA8-91DF-CEC842CF6BE2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AE62E84-6A16-42E2-B587-182B90F36700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3726EB3-C8F0-4D98-9879-B8831D1331E3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0966AD7-A744-4208-9604-9D7FA60E2053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0FC0DFC-EBFF-4F9F-81D1-54503261778E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5867995-651A-48EF-8E3A-A5387D395BA9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1D1E1AA-D4F9-45AB-AC49-254FFEBFC308}" type="slidenum">
              <a:rPr lang="x-none" sz="14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9D00A51-E2B6-40EA-89CA-65D2FEED9DF9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985158D-3111-4441-A775-49823B22BC2F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05E0BDC-6012-4537-9C4A-4E69E4FC6BF3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63599A-6B0B-4364-AF2D-9524561CD804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C3EA05E-2B9B-45C6-92CE-F9A83426F25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754D22D-8849-4150-967E-A849826CAE7E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686956C-2E58-47B7-9426-00423E7C97F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A67793E-AC1C-4B61-A6A8-D8ED8D6160CB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C78B23E-856A-4E35-B45E-650C24196E0D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3CC1A89-88A7-4614-94E8-F48B4E0F6D97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64A7B3A-23B1-456B-80C6-956B2DAA2FD8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52AFC6A-C4FA-4FAE-8CCF-DCD4EF18CEE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C09863-F85B-44F1-946E-C51D8C79042D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0C529A5-8237-4460-AAF3-41D1196B48A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6396882-5FEB-49AC-9285-130381B5AAFA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A28C51-27AB-44CE-A5E6-D7006CC8F94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9F6AAAF-DDAF-4C69-9A13-6E4B9B853B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7BDCFE6-A8A5-4A57-99AB-09A39EBAC3D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7021E67-B2B0-413D-9CD5-480F3BA98A3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50B8672-B516-4482-B9B2-E5EA89835FC1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20BAB38-74C9-4594-9745-B60EEA6EDCB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CC0164F-EAAB-4283-99BF-B9E43435467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3991699-579A-4150-8D08-D73C25D7870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15E759-1B4B-4DAC-938D-A996E249077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F3F6F23-9A93-4B18-8FAC-D31BE0575D20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011C051-F5C8-4AFF-B780-B789DC0871E6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CACC239-5C2E-4C73-8078-C86FFB4404D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975F85-212E-4F20-9B5D-CE56DB3ED62B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EACBC1E-00E0-48E7-9C24-75AD7D470AF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A2C3185-F2EE-43C4-B765-D39616043A5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347BFF-A65D-458A-B9FB-57181EDC7F58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5A251D-9B8F-4DF7-8E56-BDECBE1F32B6}" type="slidenum">
              <a:rPr lang="en-US" kern="1200">
                <a:solidFill>
                  <a:srgbClr val="000000"/>
                </a:solidFill>
                <a:ea typeface="+mn-ea"/>
                <a:cs typeface="Arial" charset="0"/>
              </a:rPr>
              <a:pPr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92EACD7-FB10-43B8-9146-16A7FAA33CB2}" type="slidenum"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CBB1D6-CC6A-4E8F-8AC3-1EC44BBCEB0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1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CBB1D6-CC6A-4E8F-8AC3-1EC44BBCEB0E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5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09192F3-AA90-43CC-B624-B6B6DDFB5998}" type="slidenum">
              <a:rPr lang="x-none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E5EBEA-C4C0-4A64-9B9B-3BBF4355055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5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A6C9532-855A-4EA1-B8EB-122CC0DEAC2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633A821E-B77A-4C4D-A36F-8D72A05AB943}" type="slidenum">
              <a:rPr lang="x-none" kern="1200">
                <a:solidFill>
                  <a:srgbClr val="000000"/>
                </a:solidFill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474360F-4D8D-4C6F-9B24-04FAA3528DD6}" type="slidenum">
              <a: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31E55AB-C197-4BE2-BC53-94C87CCAE4FB}" type="slidenum">
              <a:rPr lang="x-none" kern="1200">
                <a:solidFill>
                  <a:srgbClr val="000000"/>
                </a:solidFill>
                <a:ea typeface="+mn-ea"/>
                <a:cs typeface="Arial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E1A8D04F-F664-41E7-A8AC-804E9F6B748C}" type="slidenum">
              <a:rPr lang="en-US" kern="1200">
                <a:latin typeface="Arial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7F51EC72-4C78-49D9-8972-E5590E4064D9}" type="slidenum">
              <a:rPr lang="en-US" kern="1200">
                <a:solidFill>
                  <a:srgbClr val="000000"/>
                </a:solidFill>
                <a:ea typeface="+mn-ea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</a:endParaRPr>
          </a:p>
        </p:txBody>
      </p:sp>
      <p:sp>
        <p:nvSpPr>
          <p:cNvPr id="64205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311327A3-A89A-4937-BC7E-D5F66E69E169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hyperlink" Target="http://chicagoist.com/attachments/chicagoist_alicia/GEESE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58.jpeg"/><Relationship Id="rId4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class/ee103/visualizations/kmeans/kmeans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8.jpeg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9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95.jpeg"/><Relationship Id="rId4" Type="http://schemas.openxmlformats.org/officeDocument/2006/relationships/image" Target="../media/image9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9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9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0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9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washington.edu/education/courses/455/03wi/readings/Ncut.pdf" TargetMode="External"/><Relationship Id="rId3" Type="http://schemas.openxmlformats.org/officeDocument/2006/relationships/slideLayout" Target="../slideLayouts/slideLayout97.xml"/><Relationship Id="rId7" Type="http://schemas.openxmlformats.org/officeDocument/2006/relationships/image" Target="../media/image111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8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hyperlink" Target="http://www.cs.berkeley.edu/~fowlkes/BSE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124.jpeg"/><Relationship Id="rId11" Type="http://schemas.openxmlformats.org/officeDocument/2006/relationships/image" Target="../media/image129.png"/><Relationship Id="rId5" Type="http://schemas.openxmlformats.org/officeDocument/2006/relationships/image" Target="../media/image123.jpe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~russell/projects/mult_seg_discovery/index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32.wmf"/><Relationship Id="rId5" Type="http://schemas.openxmlformats.org/officeDocument/2006/relationships/image" Target="../media/image131.jpeg"/><Relationship Id="rId4" Type="http://schemas.openxmlformats.org/officeDocument/2006/relationships/image" Target="../media/image13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hyperlink" Target="http://www.wisdom.weizmann.ac.il/~levina/papers/CRFs-eccv06.pdf" TargetMode="External"/><Relationship Id="rId4" Type="http://schemas.openxmlformats.org/officeDocument/2006/relationships/image" Target="../media/image134.png"/><Relationship Id="rId9" Type="http://schemas.openxmlformats.org/officeDocument/2006/relationships/hyperlink" Target="http://www.msri.org/people/members/eranb/class_specific_top_down.pdf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4.xml"/><Relationship Id="rId5" Type="http://schemas.openxmlformats.org/officeDocument/2006/relationships/hyperlink" Target="http://www.wisdom.weizmann.ac.il/~levina/papers/CRFs-eccv06.pdf" TargetMode="External"/><Relationship Id="rId4" Type="http://schemas.openxmlformats.org/officeDocument/2006/relationships/hyperlink" Target="http://www.msri.org/people/members/eranb/class_specific_top_down.pdf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Result.jp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1066800" y="838200"/>
            <a:ext cx="7064375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Segmentation &amp; </a:t>
            </a:r>
            <a:r>
              <a:rPr lang="en-US" dirty="0" err="1"/>
              <a:t>Custering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dirty="0"/>
              <a:t>Thursday, October 11</a:t>
            </a:r>
            <a:r>
              <a:rPr lang="en-US" baseline="30000" dirty="0"/>
              <a:t>th</a:t>
            </a:r>
            <a:r>
              <a:rPr lang="en-US" dirty="0"/>
              <a:t> 2018</a:t>
            </a:r>
          </a:p>
          <a:p>
            <a:pPr marL="0" indent="0" algn="ctr" eaLnBrk="1" hangingPunct="1">
              <a:buFontTx/>
              <a:buNone/>
            </a:pPr>
            <a:r>
              <a:rPr lang="en-US" dirty="0"/>
              <a:t>Peter Anderson</a:t>
            </a:r>
          </a:p>
          <a:p>
            <a:pPr marL="0" indent="0" algn="ctr" eaLnBrk="1" hangingPunct="1">
              <a:buFontTx/>
              <a:buNone/>
            </a:pPr>
            <a:r>
              <a:rPr lang="en-US" dirty="0"/>
              <a:t>Georgia Tech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Disclaimer: Many slides have been borrowed from Kristen </a:t>
            </a:r>
            <a:r>
              <a:rPr lang="en-US" sz="1200" b="0" dirty="0" err="1"/>
              <a:t>Grauman</a:t>
            </a:r>
            <a:r>
              <a:rPr lang="en-US" sz="1200" b="0" dirty="0"/>
              <a:t>, who may have borrowed some of them from others. Any time a slide did not already have a credit on it, I have credited it to Kristen. So there is a chance some of these credits are inaccurate.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3364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3364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45AA-9151-4B0C-8057-C0076CB5DDBC}"/>
              </a:ext>
            </a:extLst>
          </p:cNvPr>
          <p:cNvCxnSpPr>
            <a:cxnSpLocks/>
          </p:cNvCxnSpPr>
          <p:nvPr/>
        </p:nvCxnSpPr>
        <p:spPr>
          <a:xfrm flipV="1">
            <a:off x="3384657" y="2542695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10CA9-B8F5-47B5-A1C6-D0FFC1F1B87C}"/>
              </a:ext>
            </a:extLst>
          </p:cNvPr>
          <p:cNvCxnSpPr>
            <a:cxnSpLocks/>
          </p:cNvCxnSpPr>
          <p:nvPr/>
        </p:nvCxnSpPr>
        <p:spPr>
          <a:xfrm>
            <a:off x="3013275" y="3830783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FB07B-B86C-47C2-890C-109A1679C6CA}"/>
              </a:ext>
            </a:extLst>
          </p:cNvPr>
          <p:cNvCxnSpPr>
            <a:cxnSpLocks/>
          </p:cNvCxnSpPr>
          <p:nvPr/>
        </p:nvCxnSpPr>
        <p:spPr>
          <a:xfrm>
            <a:off x="5768912" y="4293096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5847C-ACE3-42CF-8E5D-F1838A281A5B}"/>
              </a:ext>
            </a:extLst>
          </p:cNvPr>
          <p:cNvCxnSpPr>
            <a:cxnSpLocks/>
          </p:cNvCxnSpPr>
          <p:nvPr/>
        </p:nvCxnSpPr>
        <p:spPr>
          <a:xfrm flipV="1">
            <a:off x="3013275" y="4293096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A1421-5C0F-4A42-9044-13C9ABE96DF4}"/>
              </a:ext>
            </a:extLst>
          </p:cNvPr>
          <p:cNvCxnSpPr>
            <a:cxnSpLocks/>
          </p:cNvCxnSpPr>
          <p:nvPr/>
        </p:nvCxnSpPr>
        <p:spPr>
          <a:xfrm>
            <a:off x="5343937" y="2556519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3AABC5-C32A-4E4E-A096-3FFA8F107F2F}"/>
              </a:ext>
            </a:extLst>
          </p:cNvPr>
          <p:cNvCxnSpPr>
            <a:cxnSpLocks/>
          </p:cNvCxnSpPr>
          <p:nvPr/>
        </p:nvCxnSpPr>
        <p:spPr>
          <a:xfrm>
            <a:off x="3384657" y="3040018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68924E-3985-4278-8041-CC37DD09504F}"/>
              </a:ext>
            </a:extLst>
          </p:cNvPr>
          <p:cNvCxnSpPr>
            <a:cxnSpLocks/>
          </p:cNvCxnSpPr>
          <p:nvPr/>
        </p:nvCxnSpPr>
        <p:spPr>
          <a:xfrm flipH="1">
            <a:off x="5393812" y="3062383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CC0A7F-FC95-4AF8-A8D7-9087F62E5D0A}"/>
              </a:ext>
            </a:extLst>
          </p:cNvPr>
          <p:cNvCxnSpPr>
            <a:cxnSpLocks/>
          </p:cNvCxnSpPr>
          <p:nvPr/>
        </p:nvCxnSpPr>
        <p:spPr>
          <a:xfrm flipH="1">
            <a:off x="5791671" y="3826331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2A6E32A-AC30-49E4-8242-A048F1723629}"/>
              </a:ext>
            </a:extLst>
          </p:cNvPr>
          <p:cNvSpPr/>
          <p:nvPr/>
        </p:nvSpPr>
        <p:spPr>
          <a:xfrm>
            <a:off x="5798234" y="180882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95589-DDF6-43AE-8C69-2A4382CA0BA6}"/>
              </a:ext>
            </a:extLst>
          </p:cNvPr>
          <p:cNvSpPr/>
          <p:nvPr/>
        </p:nvSpPr>
        <p:spPr>
          <a:xfrm>
            <a:off x="2373542" y="180882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4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3364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3364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60FA6C1-CEA6-4C14-B6EA-6C45E246AC2C}"/>
              </a:ext>
            </a:extLst>
          </p:cNvPr>
          <p:cNvSpPr txBox="1">
            <a:spLocks/>
          </p:cNvSpPr>
          <p:nvPr/>
        </p:nvSpPr>
        <p:spPr>
          <a:xfrm>
            <a:off x="1799692" y="523116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/>
              <a:t>What things should be grouped?</a:t>
            </a:r>
            <a:br>
              <a:rPr lang="en-US" sz="2800" kern="0" dirty="0"/>
            </a:br>
            <a:r>
              <a:rPr lang="en-US" sz="2800" kern="0" dirty="0"/>
              <a:t>What cues indicate groups?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D2A0C5-97DA-4B2E-AF16-DD17C4F0535F}"/>
              </a:ext>
            </a:extLst>
          </p:cNvPr>
          <p:cNvSpPr txBox="1">
            <a:spLocks/>
          </p:cNvSpPr>
          <p:nvPr/>
        </p:nvSpPr>
        <p:spPr>
          <a:xfrm>
            <a:off x="457200" y="1497537"/>
            <a:ext cx="868424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/>
              <a:t>The effect </a:t>
            </a:r>
            <a:r>
              <a:rPr lang="en-US" sz="2800" i="1" kern="0" dirty="0"/>
              <a:t>only</a:t>
            </a:r>
            <a:r>
              <a:rPr lang="en-US" sz="2800" kern="0" dirty="0"/>
              <a:t> arises because we perceive each shape as something </a:t>
            </a:r>
            <a:r>
              <a:rPr lang="en-US" sz="2800" i="1" kern="0" dirty="0"/>
              <a:t>other</a:t>
            </a:r>
            <a:r>
              <a:rPr lang="en-US" sz="2800" kern="0" dirty="0"/>
              <a:t> than the sum of it’s parts…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FAA50D-39EC-46E3-B333-424AD12F7876}"/>
              </a:ext>
            </a:extLst>
          </p:cNvPr>
          <p:cNvGrpSpPr/>
          <p:nvPr/>
        </p:nvGrpSpPr>
        <p:grpSpPr>
          <a:xfrm>
            <a:off x="1972547" y="2761026"/>
            <a:ext cx="5531805" cy="1789757"/>
            <a:chOff x="1972547" y="2761026"/>
            <a:chExt cx="5531805" cy="178975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0EB829-E22C-4B05-B2E9-1E57722EA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733" y="2779416"/>
              <a:ext cx="371382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694C49-2E9B-496C-87B3-F3C4A0FFB160}"/>
                </a:ext>
              </a:extLst>
            </p:cNvPr>
            <p:cNvCxnSpPr>
              <a:cxnSpLocks/>
            </p:cNvCxnSpPr>
            <p:nvPr/>
          </p:nvCxnSpPr>
          <p:spPr>
            <a:xfrm>
              <a:off x="7068431" y="2761026"/>
              <a:ext cx="435921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FFBDB1-37D9-4B7F-9479-563F182947A8}"/>
                </a:ext>
              </a:extLst>
            </p:cNvPr>
            <p:cNvCxnSpPr>
              <a:cxnSpLocks/>
            </p:cNvCxnSpPr>
            <p:nvPr/>
          </p:nvCxnSpPr>
          <p:spPr>
            <a:xfrm>
              <a:off x="2057324" y="2801800"/>
              <a:ext cx="371382" cy="46231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FF8909-A68C-4D69-938F-4CFF96949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7576" y="2779416"/>
              <a:ext cx="390401" cy="45401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1C7E9D-0EEF-490C-BFBC-989A45B2E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956" y="4066087"/>
              <a:ext cx="371382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C24254-9D75-4049-BEAC-A61FABCE069A}"/>
                </a:ext>
              </a:extLst>
            </p:cNvPr>
            <p:cNvCxnSpPr>
              <a:cxnSpLocks/>
            </p:cNvCxnSpPr>
            <p:nvPr/>
          </p:nvCxnSpPr>
          <p:spPr>
            <a:xfrm>
              <a:off x="6983654" y="4047697"/>
              <a:ext cx="435921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4DF91E-43D6-4977-9867-DEC0A1875399}"/>
                </a:ext>
              </a:extLst>
            </p:cNvPr>
            <p:cNvCxnSpPr>
              <a:cxnSpLocks/>
            </p:cNvCxnSpPr>
            <p:nvPr/>
          </p:nvCxnSpPr>
          <p:spPr>
            <a:xfrm>
              <a:off x="1972547" y="4088471"/>
              <a:ext cx="371382" cy="46231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0210F9-B8A0-47DB-A6A1-8DB198B8D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799" y="4066087"/>
              <a:ext cx="390401" cy="45401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51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069848"/>
            <a:ext cx="4474723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Gestalt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Devi Parikh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715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14.4 from Forsyth and Ponce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16002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38400" y="21336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2723631"/>
            <a:ext cx="4800600" cy="6446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38400" y="3360063"/>
            <a:ext cx="4800600" cy="678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8400" y="3962400"/>
            <a:ext cx="4800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51" y="1069848"/>
            <a:ext cx="2596068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Gestalt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Devi Parikh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2185377"/>
            <a:ext cx="3276600" cy="11104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3284740"/>
            <a:ext cx="3276600" cy="1211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46344" y="4419600"/>
            <a:ext cx="32766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2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0400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7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113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1987550" y="6642100"/>
            <a:ext cx="9975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  <a:hlinkClick r:id="rId7"/>
              </a:rPr>
              <a:t>http://chicagoist.com/attachments/chicagoist_alicia/GEESE.jpg</a:t>
            </a: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, http://wwwdelivery.superstock.com/WI/223/1532/PreviewComp/SuperStock_1532R-0831.jpg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lobal-b2b-network.com/direct/dbimage/50158606/Glass_Va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06363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Symmetry</a:t>
            </a:r>
          </a:p>
        </p:txBody>
      </p:sp>
      <p:pic>
        <p:nvPicPr>
          <p:cNvPr id="30724" name="Picture 6" descr="http://www.doorexchange.net/Do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0188" y="1092200"/>
            <a:ext cx="1844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8" descr="http://middlezonemusings.com/wp-content/uploads/2007/03/eiffel-tow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0113" y="3173413"/>
            <a:ext cx="2382837" cy="3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0" descr="http://www.seedmagazine.com/news/uploads/attractive_artic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088" y="1128713"/>
            <a:ext cx="2216150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5334000" y="6642100"/>
            <a:ext cx="5622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http://seedmagazine.com/news/2006/10/beauty_is_in_the_processingtim.php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0" y="4926013"/>
            <a:ext cx="2746375" cy="2460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Image credit: Arthus-Bertrand (via F. Durand)</a:t>
            </a:r>
          </a:p>
        </p:txBody>
      </p:sp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65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8841A3-F359-4313-986A-61C8732F94A6}"/>
              </a:ext>
            </a:extLst>
          </p:cNvPr>
          <p:cNvSpPr txBox="1">
            <a:spLocks/>
          </p:cNvSpPr>
          <p:nvPr/>
        </p:nvSpPr>
        <p:spPr>
          <a:xfrm>
            <a:off x="2245847" y="5359990"/>
            <a:ext cx="4652305" cy="8401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(coherent motion)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3463925" y="6693878"/>
            <a:ext cx="888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http://www.capital.edu/Resources/Images/outside6_035.jpg</a:t>
            </a:r>
          </a:p>
        </p:txBody>
      </p:sp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/>
          <a:srcRect t="46950" r="26448"/>
          <a:stretch>
            <a:fillRect/>
          </a:stretch>
        </p:blipFill>
        <p:spPr bwMode="auto">
          <a:xfrm>
            <a:off x="3359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Illusory/subjective contours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14566" t="33333" r="24106" b="50417"/>
          <a:stretch>
            <a:fillRect/>
          </a:stretch>
        </p:blipFill>
        <p:spPr bwMode="auto">
          <a:xfrm>
            <a:off x="1103313" y="1895475"/>
            <a:ext cx="6858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4038600" y="6583363"/>
            <a:ext cx="8458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 </a:t>
            </a:r>
            <a:r>
              <a:rPr lang="en-US" sz="12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Vision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D. Marr, 1982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1212850" y="5510213"/>
            <a:ext cx="944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Interesting tendency to explain by occlusion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Topics overview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2</a:t>
            </a:fld>
            <a:endParaRPr lang="en-US" sz="1400" b="0"/>
          </a:p>
        </p:txBody>
      </p:sp>
      <p:sp>
        <p:nvSpPr>
          <p:cNvPr id="149508" name="TextBox 5"/>
          <p:cNvSpPr txBox="1">
            <a:spLocks noChangeArrowheads="1"/>
          </p:cNvSpPr>
          <p:nvPr/>
        </p:nvSpPr>
        <p:spPr bwMode="auto">
          <a:xfrm>
            <a:off x="0" y="6488113"/>
            <a:ext cx="319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Slide credit: Kristen Grauman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1A621-83FC-4AA3-A063-8D4419CA546D}"/>
              </a:ext>
            </a:extLst>
          </p:cNvPr>
          <p:cNvSpPr>
            <a:spLocks noGrp="1" noChangeArrowheads="1"/>
          </p:cNvSpPr>
          <p:nvPr/>
        </p:nvSpPr>
        <p:spPr>
          <a:xfrm>
            <a:off x="719572" y="131158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Intro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Multiple views and motion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Features &amp; filters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Grouping &amp; fitting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Segmentation and clustering</a:t>
            </a:r>
          </a:p>
          <a:p>
            <a:pPr lvl="1"/>
            <a:r>
              <a:rPr lang="en-US" sz="2400" dirty="0"/>
              <a:t>Hough transform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Deformable contours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Recognition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Video processing</a:t>
            </a:r>
          </a:p>
        </p:txBody>
      </p:sp>
    </p:spTree>
    <p:extLst>
      <p:ext uri="{BB962C8B-B14F-4D97-AF65-F5344CB8AC3E}">
        <p14:creationId xmlns:p14="http://schemas.microsoft.com/office/powerpoint/2010/main" val="95868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l="27695" t="32550" r="21661" b="31284"/>
          <a:stretch>
            <a:fillRect/>
          </a:stretch>
        </p:blipFill>
        <p:spPr bwMode="auto">
          <a:xfrm>
            <a:off x="1979613" y="654050"/>
            <a:ext cx="487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30069" t="32550" r="22453" b="27667"/>
          <a:stretch>
            <a:fillRect/>
          </a:stretch>
        </p:blipFill>
        <p:spPr bwMode="auto">
          <a:xfrm>
            <a:off x="2417763" y="881063"/>
            <a:ext cx="457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1614488" y="5692775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Continuity, explanation by occlusion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530" t="28210" r="18497" b="19711"/>
          <a:stretch>
            <a:fillRect/>
          </a:stretch>
        </p:blipFill>
        <p:spPr bwMode="auto">
          <a:xfrm>
            <a:off x="1828800" y="7620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 l="21365" t="26762" r="19289" b="19711"/>
          <a:stretch>
            <a:fillRect/>
          </a:stretch>
        </p:blipFill>
        <p:spPr bwMode="auto">
          <a:xfrm>
            <a:off x="1614488" y="617538"/>
            <a:ext cx="5715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Figure-ground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 l="21365" t="28934" r="21661" b="18987"/>
          <a:stretch>
            <a:fillRect/>
          </a:stretch>
        </p:blipFill>
        <p:spPr bwMode="auto">
          <a:xfrm>
            <a:off x="2125663" y="1128713"/>
            <a:ext cx="50133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4"/>
          <a:stretch>
            <a:fillRect/>
          </a:stretch>
        </p:blipFill>
        <p:spPr bwMode="auto">
          <a:xfrm>
            <a:off x="838200" y="1371600"/>
            <a:ext cx="7569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2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9144000" cy="31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5692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9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sz="1000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sz="2800" dirty="0"/>
              <a:t>Inspiring observations/explanations; challenge remains how to best map to algorithms.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What are grouping problems in vision?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Inspiration from human perception</a:t>
            </a:r>
          </a:p>
          <a:p>
            <a:pPr lvl="1" eaLnBrk="1" hangingPunct="1"/>
            <a:r>
              <a:rPr lang="en-US" sz="2400" dirty="0"/>
              <a:t>Gestalt properties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Bottom-up segmentation via clustering</a:t>
            </a:r>
          </a:p>
          <a:p>
            <a:pPr lvl="1" eaLnBrk="1" hangingPunct="1"/>
            <a:r>
              <a:rPr lang="en-US" sz="2400" dirty="0"/>
              <a:t>Algorithms: </a:t>
            </a:r>
          </a:p>
          <a:p>
            <a:pPr lvl="2" eaLnBrk="1" hangingPunct="1"/>
            <a:r>
              <a:rPr lang="en-US" sz="2000" dirty="0"/>
              <a:t>Mode finding and mean shift: k-means, mean-shift</a:t>
            </a:r>
          </a:p>
          <a:p>
            <a:pPr lvl="2" eaLnBrk="1" hangingPunct="1"/>
            <a:r>
              <a:rPr lang="en-US" sz="2000" dirty="0"/>
              <a:t>Graph-based: normalized cuts</a:t>
            </a:r>
          </a:p>
          <a:p>
            <a:pPr lvl="1" eaLnBrk="1" hangingPunct="1"/>
            <a:r>
              <a:rPr lang="en-US" sz="2400" dirty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2544" y="3684591"/>
            <a:ext cx="7521678" cy="25887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3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399276" cy="4525963"/>
          </a:xfrm>
        </p:spPr>
        <p:txBody>
          <a:bodyPr/>
          <a:lstStyle/>
          <a:p>
            <a:pPr eaLnBrk="1" hangingPunct="1"/>
            <a:r>
              <a:rPr lang="en-US" sz="2800" dirty="0"/>
              <a:t>What are grouping/clustering problems in vision?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Inspiration from human perception</a:t>
            </a:r>
          </a:p>
          <a:p>
            <a:pPr lvl="1" eaLnBrk="1" hangingPunct="1"/>
            <a:r>
              <a:rPr lang="en-US" sz="2400" dirty="0"/>
              <a:t>Gestalt properties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Bottom-up segmentation via clustering</a:t>
            </a:r>
          </a:p>
          <a:p>
            <a:pPr lvl="1" eaLnBrk="1" hangingPunct="1"/>
            <a:r>
              <a:rPr lang="en-US" sz="2400" dirty="0"/>
              <a:t>Algorithms: </a:t>
            </a:r>
          </a:p>
          <a:p>
            <a:pPr lvl="2" eaLnBrk="1" hangingPunct="1"/>
            <a:r>
              <a:rPr lang="en-US" sz="2000" dirty="0"/>
              <a:t>Mode finding and mean shift: k-means, mean-shift</a:t>
            </a:r>
          </a:p>
          <a:p>
            <a:pPr lvl="2" eaLnBrk="1" hangingPunct="1"/>
            <a:r>
              <a:rPr lang="en-US" sz="2000" dirty="0"/>
              <a:t>Graph-based: normalized cuts</a:t>
            </a:r>
          </a:p>
          <a:p>
            <a:pPr lvl="1" eaLnBrk="1" hangingPunct="1"/>
            <a:r>
              <a:rPr lang="en-US" sz="2400" dirty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1905000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905000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859213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14478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1444625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3275013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5925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368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X. Ren and J. Malik. </a:t>
            </a: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Learning a classification model for segmentation.</a:t>
            </a: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2003.</a:t>
            </a:r>
            <a:endParaRPr lang="en-US" sz="12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intensities define the three groups.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could label every pixel in the image according to which of these primary intensities it is.</a:t>
            </a:r>
          </a:p>
          <a:p>
            <a:pPr marL="747713" lvl="1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i.e., </a:t>
            </a: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segment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the image based on the intensity feature.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segmentation: toy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341313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690563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813425" y="28448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2833688" y="749299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" y="397668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993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993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40400" y="59848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3517106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3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how to determine the three main intensities that define our groups?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need to </a:t>
            </a:r>
            <a:r>
              <a:rPr lang="en-US" sz="24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920750" y="1055688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847725" y="3465513"/>
            <a:ext cx="79232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Goal: choose three “centers” as the </a:t>
            </a:r>
            <a:r>
              <a:rPr lang="en-US" sz="2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representative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intensities, and label every pixel according to which of these centers it is nearest to.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Best cluster centers are those that minimize SSD between all points and their nearest cluster center c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2005013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1724025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4791075" y="434975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7054850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3914775" y="149383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344738" y="561975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176053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758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091363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423275" cy="4525962"/>
          </a:xfrm>
        </p:spPr>
        <p:txBody>
          <a:bodyPr/>
          <a:lstStyle/>
          <a:p>
            <a:r>
              <a:rPr lang="en-US" sz="2400"/>
              <a:t>With this objective, it is a “chicken and egg” problem:</a:t>
            </a:r>
          </a:p>
          <a:p>
            <a:pPr lvl="1"/>
            <a:r>
              <a:rPr lang="en-US" sz="2400"/>
              <a:t>If we knew the </a:t>
            </a:r>
            <a:r>
              <a:rPr lang="en-US" sz="2400" b="1"/>
              <a:t>cluster centers</a:t>
            </a:r>
            <a:r>
              <a:rPr lang="en-US" sz="2400"/>
              <a:t>, we could allocate points to groups by assigning each to its closest center.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/>
          </a:p>
          <a:p>
            <a:pPr lvl="1"/>
            <a:r>
              <a:rPr lang="en-US" sz="2400"/>
              <a:t>If we knew the </a:t>
            </a:r>
            <a:r>
              <a:rPr lang="en-US" sz="2400" b="1"/>
              <a:t>group memberships</a:t>
            </a:r>
            <a:r>
              <a:rPr lang="en-US" sz="2400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47725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724025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64100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26238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9825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97338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995988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330825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1139825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4097338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95988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724025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900613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62750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Basic idea: randomly initialize the </a:t>
            </a:r>
            <a:r>
              <a:rPr lang="en-US" sz="2400" i="1" dirty="0"/>
              <a:t>k</a:t>
            </a:r>
            <a:r>
              <a:rPr lang="en-US" sz="2400" dirty="0"/>
              <a:t> cluster centers, and iterate between the two steps we just saw.</a:t>
            </a:r>
          </a:p>
          <a:p>
            <a:pPr>
              <a:defRPr/>
            </a:pPr>
            <a:endParaRPr lang="en-US" sz="800" dirty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, ...,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K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Set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If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>
                <a:solidFill>
                  <a:srgbClr val="000000"/>
                </a:solidFill>
              </a:rPr>
              <a:t>some</a:t>
            </a:r>
            <a:r>
              <a:rPr lang="en-US" sz="2000" dirty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73350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7529513" y="6548438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1" t="28033" r="2083" b="14529"/>
          <a:stretch>
            <a:fillRect/>
          </a:stretch>
        </p:blipFill>
        <p:spPr bwMode="auto">
          <a:xfrm>
            <a:off x="152400" y="381000"/>
            <a:ext cx="878046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97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0512" r="28751" b="22050"/>
          <a:stretch>
            <a:fillRect/>
          </a:stretch>
        </p:blipFill>
        <p:spPr bwMode="auto">
          <a:xfrm>
            <a:off x="228600" y="304800"/>
            <a:ext cx="8686800" cy="618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1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sz="2400" dirty="0"/>
              <a:t>Gather features that belong together</a:t>
            </a:r>
          </a:p>
          <a:p>
            <a:pPr lvl="1" eaLnBrk="1" hangingPunct="1"/>
            <a:r>
              <a:rPr lang="en-US" sz="2400" dirty="0"/>
              <a:t>Obtain an intermediate representation that compactly describes key image or video parts</a:t>
            </a:r>
          </a:p>
          <a:p>
            <a:pPr eaLnBrk="1" hangingPunct="1"/>
            <a:endParaRPr lang="en-US" sz="800" dirty="0"/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4" t="19145" r="16667" b="32993"/>
          <a:stretch>
            <a:fillRect/>
          </a:stretch>
        </p:blipFill>
        <p:spPr bwMode="auto">
          <a:xfrm>
            <a:off x="685800" y="838200"/>
            <a:ext cx="78676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50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36923" r="42917" b="9744"/>
          <a:stretch>
            <a:fillRect/>
          </a:stretch>
        </p:blipFill>
        <p:spPr bwMode="auto">
          <a:xfrm>
            <a:off x="533400" y="609600"/>
            <a:ext cx="82296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59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36923" r="18750" b="10426"/>
          <a:stretch>
            <a:fillRect/>
          </a:stretch>
        </p:blipFill>
        <p:spPr bwMode="auto">
          <a:xfrm>
            <a:off x="381000" y="533400"/>
            <a:ext cx="8229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508" y="6505599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Andrew Moore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31EAD8-90E0-408A-B14C-55F5922C252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44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00"/>
                </a:solidFill>
              </a:rPr>
              <a:t>Demo</a:t>
            </a:r>
          </a:p>
          <a:p>
            <a:pPr>
              <a:buFontTx/>
              <a:buNone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</a:p>
          <a:p>
            <a:pPr>
              <a:buFontTx/>
              <a:buNone/>
            </a:pPr>
            <a:r>
              <a:rPr lang="en-US" sz="2800" dirty="0">
                <a:solidFill>
                  <a:srgbClr val="000000"/>
                </a:solidFill>
                <a:hlinkClick r:id="rId3"/>
              </a:rPr>
              <a:t>http://stanford.edu/class/ee103/visualizations/kmeans/kmeans.html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806450"/>
          </a:xfrm>
        </p:spPr>
        <p:txBody>
          <a:bodyPr/>
          <a:lstStyle/>
          <a:p>
            <a:pPr eaLnBrk="1" hangingPunct="1"/>
            <a:r>
              <a:rPr lang="en-US" sz="2400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/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70363" y="2662238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230822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4425950" y="3575050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92138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How to ensure they are spatially smooth?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intensity value (1-d) 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quantization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of the feature space; segmentation label map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192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2116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2878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color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color value (3-d) </a:t>
            </a:r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Clusters based on intensity similarity don’t have to be spatially coherent.</a:t>
            </a:r>
          </a:p>
        </p:txBody>
      </p:sp>
      <p:sp>
        <p:nvSpPr>
          <p:cNvPr id="71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Examples of grouping in vision</a:t>
            </a:r>
          </a:p>
        </p:txBody>
      </p:sp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1254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44925" y="2954338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[http://poseidon.csd.auth.gr/LAB_RESEARCH/Latest/imgs/SpeakDepVidIndex_img2.jpg]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3397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95700" y="3246438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62917" t="40343" r="23750" b="12479"/>
          <a:stretch>
            <a:fillRect/>
          </a:stretch>
        </p:blipFill>
        <p:spPr bwMode="auto">
          <a:xfrm>
            <a:off x="7426325" y="1666875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501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Fg / Bg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69175" y="44688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2549525" y="4181475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3541713" y="619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254875" y="4633929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937000" y="6057900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Grauman &amp; Darrell]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2" grpId="0"/>
      <p:bldP spid="133" grpId="0"/>
      <p:bldP spid="77" grpId="0"/>
      <p:bldP spid="7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9128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482600" y="2333625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intensity+position 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Both regions are black, but if we also include </a:t>
            </a: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position (x,y),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then we could group the two into distinct segments; way to encode both similarity &amp; proximity.</a:t>
            </a: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858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944541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2114532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5345" y="2114532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3440113" y="394017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519113" y="6172200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2016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/>
          <a:srcRect t="1579" r="50301"/>
          <a:stretch>
            <a:fillRect/>
          </a:stretch>
        </p:blipFill>
        <p:spPr bwMode="auto">
          <a:xfrm>
            <a:off x="7748588" y="3355975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2835275" y="4824413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7923213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3330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3397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2600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2047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2119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2185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2265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2125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2197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2263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2343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2595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2667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2733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2813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2673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2600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2381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2454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/>
              <a:t>Recall: texture representation example</a:t>
            </a:r>
          </a:p>
        </p:txBody>
      </p:sp>
      <p:sp>
        <p:nvSpPr>
          <p:cNvPr id="6349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351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351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6352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352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52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cxnSp>
        <p:nvCxnSpPr>
          <p:cNvPr id="63523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3524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3525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 1 (mean d/dx value)</a:t>
            </a:r>
          </a:p>
        </p:txBody>
      </p:sp>
      <p:sp>
        <p:nvSpPr>
          <p:cNvPr id="63526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63572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3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4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3528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29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0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1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2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3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4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5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6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7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8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39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0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1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2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3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4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5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6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7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8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49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0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1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2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3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4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5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556" name="TextBox 72"/>
          <p:cNvSpPr txBox="1">
            <a:spLocks noChangeArrowheads="1"/>
          </p:cNvSpPr>
          <p:nvPr/>
        </p:nvSpPr>
        <p:spPr bwMode="auto">
          <a:xfrm>
            <a:off x="13954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Windows with small gradient in both directions</a:t>
            </a:r>
          </a:p>
        </p:txBody>
      </p:sp>
      <p:sp>
        <p:nvSpPr>
          <p:cNvPr id="63557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cxnSp>
        <p:nvCxnSpPr>
          <p:cNvPr id="63558" name="Straight Arrow Connector 75"/>
          <p:cNvCxnSpPr>
            <a:cxnSpLocks noChangeShapeType="1"/>
            <a:endCxn id="63557" idx="4"/>
          </p:cNvCxnSpPr>
          <p:nvPr/>
        </p:nvCxnSpPr>
        <p:spPr bwMode="auto">
          <a:xfrm rot="16200000" flipV="1">
            <a:off x="1769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3074988" y="3392488"/>
            <a:ext cx="2300287" cy="3187700"/>
            <a:chOff x="3074967" y="3392487"/>
            <a:chExt cx="2300319" cy="3187136"/>
          </a:xfrm>
        </p:grpSpPr>
        <p:sp>
          <p:nvSpPr>
            <p:cNvPr id="63569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570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Windows with primarily vertical edges</a:t>
              </a:r>
            </a:p>
          </p:txBody>
        </p:sp>
        <p:cxnSp>
          <p:nvCxnSpPr>
            <p:cNvPr id="63571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0" y="909638"/>
            <a:ext cx="3148013" cy="2190750"/>
            <a:chOff x="0" y="909603"/>
            <a:chExt cx="3147993" cy="2190780"/>
          </a:xfrm>
        </p:grpSpPr>
        <p:sp>
          <p:nvSpPr>
            <p:cNvPr id="63565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63567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Windows with primarily horizontal edges</a:t>
                </a:r>
              </a:p>
            </p:txBody>
          </p:sp>
          <p:cxnSp>
            <p:nvCxnSpPr>
              <p:cNvPr id="63568" name="Straight Arrow Connector 84"/>
              <p:cNvCxnSpPr>
                <a:cxnSpLocks noChangeShapeType="1"/>
                <a:endCxn id="63565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63562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Both</a:t>
              </a:r>
            </a:p>
          </p:txBody>
        </p:sp>
        <p:sp>
          <p:nvSpPr>
            <p:cNvPr id="63563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3564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105546" y="1895454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1870038" y="2260584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70038" y="3721104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659175" y="3830643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695688" y="2041506"/>
            <a:ext cx="328617" cy="2921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>
          <a:xfrm>
            <a:off x="6934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with texture features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80010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200" dirty="0"/>
              <a:t>Find “</a:t>
            </a:r>
            <a:r>
              <a:rPr lang="en-US" sz="2200" dirty="0" err="1"/>
              <a:t>textons</a:t>
            </a:r>
            <a:r>
              <a:rPr lang="en-US" sz="2200" dirty="0"/>
              <a:t>” by </a:t>
            </a:r>
            <a:r>
              <a:rPr lang="en-US" sz="2200" b="1" dirty="0"/>
              <a:t>clustering</a:t>
            </a:r>
            <a:r>
              <a:rPr lang="en-US" sz="2200" dirty="0"/>
              <a:t> vectors of filter bank outputs</a:t>
            </a:r>
          </a:p>
          <a:p>
            <a:pPr>
              <a:buFontTx/>
              <a:buChar char="•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Describe texture in a window based on </a:t>
            </a:r>
            <a:r>
              <a:rPr kumimoji="0" lang="en-US" sz="22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texton</a:t>
            </a: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histogram 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0" y="6550223"/>
            <a:ext cx="94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Malik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sz="1400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Belongie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Leung and Shi. IJCV 2001.</a:t>
            </a:r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362200"/>
            <a:ext cx="22304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3622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7"/>
          <p:cNvSpPr txBox="1">
            <a:spLocks noChangeArrowheads="1"/>
          </p:cNvSpPr>
          <p:nvPr/>
        </p:nvSpPr>
        <p:spPr bwMode="auto">
          <a:xfrm>
            <a:off x="3270250" y="19812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Texton map</a:t>
            </a:r>
          </a:p>
        </p:txBody>
      </p:sp>
      <p:sp>
        <p:nvSpPr>
          <p:cNvPr id="49160" name="TextBox 8"/>
          <p:cNvSpPr txBox="1">
            <a:spLocks noChangeArrowheads="1"/>
          </p:cNvSpPr>
          <p:nvPr/>
        </p:nvSpPr>
        <p:spPr bwMode="auto">
          <a:xfrm>
            <a:off x="1231900" y="1981200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from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590800"/>
            <a:ext cx="25495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5943600" y="38100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629400" y="4343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77000" y="2819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867400" y="5410200"/>
            <a:ext cx="701040" cy="533400"/>
            <a:chOff x="5867400" y="5410200"/>
            <a:chExt cx="701040" cy="5334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8674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198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1722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4770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246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62800" y="5410200"/>
            <a:ext cx="701040" cy="538953"/>
            <a:chOff x="7162800" y="5410200"/>
            <a:chExt cx="701040" cy="538953"/>
          </a:xfrm>
        </p:grpSpPr>
        <p:sp>
          <p:nvSpPr>
            <p:cNvPr id="19" name="Rectangle 18"/>
            <p:cNvSpPr/>
            <p:nvPr/>
          </p:nvSpPr>
          <p:spPr bwMode="auto">
            <a:xfrm>
              <a:off x="7162800" y="5509485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315200" y="5510241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4676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72400" y="5656293"/>
              <a:ext cx="91440" cy="2926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200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rot="16200000" flipH="1">
            <a:off x="6345413" y="5484655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7613506" y="5489453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5630878" y="4670442"/>
            <a:ext cx="1131903" cy="1825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16200000" flipH="1">
            <a:off x="6762781" y="4889520"/>
            <a:ext cx="766773" cy="3286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>
            <a:endCxn id="24" idx="2"/>
          </p:cNvCxnSpPr>
          <p:nvPr/>
        </p:nvCxnSpPr>
        <p:spPr bwMode="auto">
          <a:xfrm rot="5400000" flipH="1" flipV="1">
            <a:off x="6709586" y="2488421"/>
            <a:ext cx="884235" cy="63179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813442" y="602142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Texton</a:t>
            </a:r>
            <a:r>
              <a:rPr lang="en-US" sz="1200" dirty="0"/>
              <a:t>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54884" y="602142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Texton</a:t>
            </a:r>
            <a:r>
              <a:rPr lang="en-US" sz="1200" dirty="0"/>
              <a:t> index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4634322" y="480579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5970199" y="480579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10200" y="325395"/>
            <a:ext cx="4114800" cy="2321727"/>
            <a:chOff x="5410200" y="325395"/>
            <a:chExt cx="4114800" cy="2321727"/>
          </a:xfrm>
        </p:grpSpPr>
        <p:sp>
          <p:nvSpPr>
            <p:cNvPr id="24" name="Rectangle 6"/>
            <p:cNvSpPr txBox="1">
              <a:spLocks noChangeArrowheads="1"/>
            </p:cNvSpPr>
            <p:nvPr/>
          </p:nvSpPr>
          <p:spPr bwMode="auto">
            <a:xfrm>
              <a:off x="5410200" y="1447800"/>
              <a:ext cx="4114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346988" y="1953429"/>
              <a:ext cx="701040" cy="453207"/>
              <a:chOff x="7346988" y="1953429"/>
              <a:chExt cx="701040" cy="453207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7346988" y="2378448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4993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76517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9565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796895" y="1953429"/>
                <a:ext cx="91440" cy="43891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7796071" y="1947692"/>
              <a:ext cx="4797" cy="922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6122599" y="1264029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Count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46988" y="2370123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Texton</a:t>
              </a:r>
              <a:r>
                <a:rPr lang="en-US" sz="1200" dirty="0"/>
                <a:t> index</a:t>
              </a:r>
            </a:p>
          </p:txBody>
        </p:sp>
      </p:grp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9" grpId="0"/>
      <p:bldP spid="42" grpId="0"/>
      <p:bldP spid="44" grpId="0"/>
      <p:bldP spid="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28284" r="34130" b="16247"/>
          <a:stretch/>
        </p:blipFill>
        <p:spPr bwMode="auto">
          <a:xfrm>
            <a:off x="1871700" y="1484784"/>
            <a:ext cx="5347253" cy="40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295636" y="1534174"/>
            <a:ext cx="1692188" cy="814705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59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77" name="Picture 7" descr="C:\Documents and Settings\grauman\Desktop\firstbytes\nnex\inters_nn16.jpg"/>
          <p:cNvPicPr>
            <a:picLocks noChangeAspect="1" noChangeArrowheads="1"/>
          </p:cNvPicPr>
          <p:nvPr/>
        </p:nvPicPr>
        <p:blipFill>
          <a:blip r:embed="rId3"/>
          <a:srcRect l="24918" t="40463" r="9915" b="48036"/>
          <a:stretch>
            <a:fillRect/>
          </a:stretch>
        </p:blipFill>
        <p:spPr bwMode="auto">
          <a:xfrm>
            <a:off x="39688" y="1554163"/>
            <a:ext cx="9104312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78" name="Title 1"/>
          <p:cNvSpPr>
            <a:spLocks noGrp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r>
              <a:rPr lang="en-US" dirty="0"/>
              <a:t>Pixel properties vs. neighborhood properties</a:t>
            </a:r>
          </a:p>
        </p:txBody>
      </p:sp>
      <p:pic>
        <p:nvPicPr>
          <p:cNvPr id="382980" name="Picture 14" descr="C:\Documents and Settings\grauman\Desktop\firstbytes\nnex\inters_nn69.jpg"/>
          <p:cNvPicPr>
            <a:picLocks noChangeAspect="1" noChangeArrowheads="1"/>
          </p:cNvPicPr>
          <p:nvPr/>
        </p:nvPicPr>
        <p:blipFill>
          <a:blip r:embed="rId4"/>
          <a:srcRect l="25237" t="41315" r="9915" b="46513"/>
          <a:stretch>
            <a:fillRect/>
          </a:stretch>
        </p:blipFill>
        <p:spPr bwMode="auto">
          <a:xfrm>
            <a:off x="0" y="2881313"/>
            <a:ext cx="9174163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81" name="TextBox 7"/>
          <p:cNvSpPr txBox="1">
            <a:spLocks noChangeArrowheads="1"/>
          </p:cNvSpPr>
          <p:nvPr/>
        </p:nvSpPr>
        <p:spPr bwMode="auto">
          <a:xfrm>
            <a:off x="446088" y="4487863"/>
            <a:ext cx="85074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look very similar in terms of their color distributions (histograms).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How would their </a:t>
            </a:r>
            <a:r>
              <a:rPr lang="en-US" sz="28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distributions compare?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What are grouping problems in vision?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Inspiration from human perception</a:t>
            </a:r>
          </a:p>
          <a:p>
            <a:pPr lvl="1" eaLnBrk="1" hangingPunct="1"/>
            <a:r>
              <a:rPr lang="en-US" sz="2400" dirty="0"/>
              <a:t>Gestalt properties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Bottom-up segmentation via clustering</a:t>
            </a:r>
          </a:p>
          <a:p>
            <a:pPr lvl="1" eaLnBrk="1" hangingPunct="1"/>
            <a:r>
              <a:rPr lang="en-US" sz="2400" dirty="0"/>
              <a:t>Algorithms: </a:t>
            </a:r>
          </a:p>
          <a:p>
            <a:pPr lvl="2" eaLnBrk="1" hangingPunct="1"/>
            <a:r>
              <a:rPr lang="en-US" sz="2000" dirty="0"/>
              <a:t>Mode finding and mean shift: k-means, mean-shift</a:t>
            </a:r>
          </a:p>
          <a:p>
            <a:pPr lvl="2" eaLnBrk="1" hangingPunct="1"/>
            <a:r>
              <a:rPr lang="en-US" sz="2000" dirty="0"/>
              <a:t>Graph-based: normalized cuts</a:t>
            </a:r>
          </a:p>
          <a:p>
            <a:pPr lvl="1" eaLnBrk="1" hangingPunct="1"/>
            <a:r>
              <a:rPr lang="en-US" sz="2400" dirty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2544" y="4617132"/>
            <a:ext cx="7521678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17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70C0"/>
                </a:solidFill>
              </a:rPr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75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/>
              <a:t>The mean shift algorithm seeks </a:t>
            </a:r>
            <a:r>
              <a:rPr lang="en-US" i="1"/>
              <a:t>modes</a:t>
            </a:r>
            <a:r>
              <a:rPr lang="en-US"/>
              <a:t> or local maxima of density 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algorithm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200" y="2133600"/>
            <a:ext cx="8912225" cy="4114800"/>
            <a:chOff x="76200" y="2133600"/>
            <a:chExt cx="8912225" cy="4114800"/>
          </a:xfrm>
        </p:grpSpPr>
        <p:pic>
          <p:nvPicPr>
            <p:cNvPr id="2253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9"/>
            <a:stretch>
              <a:fillRect/>
            </a:stretch>
          </p:blipFill>
          <p:spPr bwMode="auto">
            <a:xfrm>
              <a:off x="76200" y="2954338"/>
              <a:ext cx="8912225" cy="329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3" name="TextBox 6"/>
            <p:cNvSpPr txBox="1">
              <a:spLocks noChangeArrowheads="1"/>
            </p:cNvSpPr>
            <p:nvPr/>
          </p:nvSpPr>
          <p:spPr bwMode="auto">
            <a:xfrm>
              <a:off x="1592263" y="2438400"/>
              <a:ext cx="10747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image</a:t>
              </a:r>
            </a:p>
          </p:txBody>
        </p:sp>
        <p:sp>
          <p:nvSpPr>
            <p:cNvPr id="22534" name="TextBox 7"/>
            <p:cNvSpPr txBox="1">
              <a:spLocks noChangeArrowheads="1"/>
            </p:cNvSpPr>
            <p:nvPr/>
          </p:nvSpPr>
          <p:spPr bwMode="auto">
            <a:xfrm>
              <a:off x="5203825" y="2133600"/>
              <a:ext cx="317817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Feature space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(L*u*v* color values)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sz="2400" dirty="0"/>
              <a:t>Gather features that belong together</a:t>
            </a:r>
          </a:p>
          <a:p>
            <a:pPr lvl="1" eaLnBrk="1" hangingPunct="1"/>
            <a:r>
              <a:rPr lang="en-US" sz="2400" dirty="0"/>
              <a:t>Obtain an intermediate representation that compactly describes key image (video) parts</a:t>
            </a:r>
          </a:p>
          <a:p>
            <a:pPr eaLnBrk="1" hangingPunct="1"/>
            <a:endParaRPr lang="en-US" sz="800" dirty="0"/>
          </a:p>
          <a:p>
            <a:pPr eaLnBrk="1" hangingPunct="1"/>
            <a:r>
              <a:rPr lang="en-US" sz="2800" dirty="0"/>
              <a:t>Top down vs. bottom up </a:t>
            </a:r>
            <a:r>
              <a:rPr lang="en-US" sz="2800" dirty="0">
                <a:solidFill>
                  <a:schemeClr val="accent6"/>
                </a:solidFill>
              </a:rPr>
              <a:t>segmentation</a:t>
            </a:r>
          </a:p>
          <a:p>
            <a:pPr lvl="1" eaLnBrk="1" hangingPunct="1"/>
            <a:r>
              <a:rPr lang="en-US" sz="2400" dirty="0"/>
              <a:t>Top down: pixels belong together because they are from the same object</a:t>
            </a:r>
          </a:p>
          <a:p>
            <a:pPr lvl="1" eaLnBrk="1" hangingPunct="1"/>
            <a:r>
              <a:rPr lang="en-US" sz="2400" dirty="0"/>
              <a:t>Bottom up: pixels belong together because they look similar</a:t>
            </a:r>
          </a:p>
          <a:p>
            <a:pPr lvl="1" eaLnBrk="1" hangingPunct="1"/>
            <a:endParaRPr lang="en-US" sz="800" dirty="0"/>
          </a:p>
          <a:p>
            <a:pPr eaLnBrk="1" hangingPunct="1"/>
            <a:r>
              <a:rPr lang="en-US" sz="2800" dirty="0"/>
              <a:t>Hard to measure success</a:t>
            </a:r>
          </a:p>
          <a:p>
            <a:pPr lvl="1" eaLnBrk="1" hangingPunct="1"/>
            <a:r>
              <a:rPr lang="en-US" sz="2400" dirty="0"/>
              <a:t>What is interesting depends on the application.</a:t>
            </a:r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7263" y="4378325"/>
            <a:ext cx="7704137" cy="91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Slide by Y.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Ukrainitz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 &amp; B.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Sarel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909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41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0991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38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0248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24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 dirty="0"/>
              <a:t>Attraction basin: the region for which all trajectories lead to the same mode</a:t>
            </a:r>
          </a:p>
        </p:txBody>
      </p:sp>
      <p:grpSp>
        <p:nvGrpSpPr>
          <p:cNvPr id="30723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3072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074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2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74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2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072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30725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2590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z="2400" dirty="0"/>
              <a:t>Find features (color, gradients, texture, etc)</a:t>
            </a:r>
          </a:p>
          <a:p>
            <a:pPr marL="533400" indent="-533400">
              <a:buFontTx/>
              <a:buChar char="•"/>
            </a:pPr>
            <a:r>
              <a:rPr lang="en-US" sz="2400" dirty="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sz="2400" dirty="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sz="2400" dirty="0"/>
              <a:t>Merge windows that end up near the same “peak” or mode</a:t>
            </a:r>
          </a:p>
          <a:p>
            <a:pPr marL="533400" indent="-533400">
              <a:buFontTx/>
              <a:buChar char="•"/>
            </a:pPr>
            <a:endParaRPr lang="en-US" sz="2400" dirty="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4054475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4" b="13559"/>
          <a:stretch>
            <a:fillRect/>
          </a:stretch>
        </p:blipFill>
        <p:spPr bwMode="auto">
          <a:xfrm>
            <a:off x="161925" y="3194050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6004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0255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9906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14737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914400" y="6110287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segmentation results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9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l="11868" t="41953" r="11375" b="30560"/>
          <a:stretch>
            <a:fillRect/>
          </a:stretch>
        </p:blipFill>
        <p:spPr bwMode="auto">
          <a:xfrm>
            <a:off x="811213" y="1347788"/>
            <a:ext cx="7391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755576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Mean shift segmentation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04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pPr eaLnBrk="1" hangingPunct="1"/>
            <a:r>
              <a:rPr lang="en-US" u="sng" dirty="0"/>
              <a:t>Pros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/>
              <a:t>Does not assume shape on clusters</a:t>
            </a:r>
          </a:p>
          <a:p>
            <a:pPr lvl="1" eaLnBrk="1" hangingPunct="1"/>
            <a:r>
              <a:rPr lang="en-US" sz="2400" dirty="0"/>
              <a:t>One parameter choice (window size)</a:t>
            </a:r>
          </a:p>
          <a:p>
            <a:pPr lvl="1" eaLnBrk="1" hangingPunct="1"/>
            <a:r>
              <a:rPr lang="en-US" sz="2400" dirty="0"/>
              <a:t>Generic technique</a:t>
            </a:r>
          </a:p>
          <a:p>
            <a:pPr lvl="1" eaLnBrk="1" hangingPunct="1"/>
            <a:r>
              <a:rPr lang="en-US" sz="2400" dirty="0"/>
              <a:t>Find multiple modes</a:t>
            </a:r>
          </a:p>
          <a:p>
            <a:pPr eaLnBrk="1" hangingPunct="1"/>
            <a:r>
              <a:rPr lang="en-US" u="sng" dirty="0"/>
              <a:t>Cons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/>
              <a:t>Selection of window size</a:t>
            </a:r>
          </a:p>
          <a:p>
            <a:pPr lvl="1" eaLnBrk="1" hangingPunct="1"/>
            <a:r>
              <a:rPr lang="en-US" sz="2400" dirty="0"/>
              <a:t>Does not scale well with dimension of feature space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F7AA1-036F-43AA-99CC-D7DC9D7664E0}" type="slidenum">
              <a:rPr lang="x-none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0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What are grouping problems in vision?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Inspiration from human perception</a:t>
            </a:r>
          </a:p>
          <a:p>
            <a:pPr lvl="1" eaLnBrk="1" hangingPunct="1"/>
            <a:r>
              <a:rPr lang="en-US" sz="2400" dirty="0"/>
              <a:t>Gestalt properties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Bottom-up segmentation via clustering</a:t>
            </a:r>
          </a:p>
          <a:p>
            <a:pPr lvl="1" eaLnBrk="1" hangingPunct="1"/>
            <a:r>
              <a:rPr lang="en-US" sz="2400" dirty="0"/>
              <a:t>Algorithms: </a:t>
            </a:r>
          </a:p>
          <a:p>
            <a:pPr lvl="2" eaLnBrk="1" hangingPunct="1"/>
            <a:r>
              <a:rPr lang="en-US" sz="2000" dirty="0"/>
              <a:t>Mode finding and mean shift: k-means, mean-shift</a:t>
            </a:r>
          </a:p>
          <a:p>
            <a:pPr lvl="2" eaLnBrk="1" hangingPunct="1"/>
            <a:r>
              <a:rPr lang="en-US" sz="2000" dirty="0"/>
              <a:t>Graph-based: normalized cuts</a:t>
            </a:r>
          </a:p>
          <a:p>
            <a:pPr lvl="1" eaLnBrk="1" hangingPunct="1"/>
            <a:r>
              <a:rPr lang="en-US" sz="2400" dirty="0"/>
              <a:t>Features: color, texture, …</a:t>
            </a:r>
          </a:p>
          <a:p>
            <a:pPr lvl="2" eaLnBrk="1" hangingPunct="1"/>
            <a:r>
              <a:rPr lang="en-US" sz="2000" dirty="0"/>
              <a:t>Quantization for texture summaries</a:t>
            </a:r>
          </a:p>
          <a:p>
            <a:pPr lvl="1" eaLnBrk="1" hangingPunct="1"/>
            <a:endParaRPr lang="en-US" sz="24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2544" y="4978953"/>
            <a:ext cx="7521678" cy="4662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17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59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0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2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Images as graphs</a:t>
            </a:r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8458200" cy="2590800"/>
          </a:xfrm>
        </p:spPr>
        <p:txBody>
          <a:bodyPr/>
          <a:lstStyle/>
          <a:p>
            <a:pPr eaLnBrk="1" hangingPunct="1"/>
            <a:r>
              <a:rPr lang="en-US" i="1"/>
              <a:t>Fully-connected</a:t>
            </a:r>
            <a:r>
              <a:rPr lang="en-US"/>
              <a:t> graph</a:t>
            </a:r>
          </a:p>
          <a:p>
            <a:pPr lvl="1" eaLnBrk="1" hangingPunct="1"/>
            <a:r>
              <a:rPr lang="en-US"/>
              <a:t>node (vertex) for every pixel</a:t>
            </a:r>
          </a:p>
          <a:p>
            <a:pPr lvl="1" eaLnBrk="1" hangingPunct="1"/>
            <a:r>
              <a:rPr lang="en-US"/>
              <a:t>link between </a:t>
            </a:r>
            <a:r>
              <a:rPr lang="en-US" i="1"/>
              <a:t>every</a:t>
            </a:r>
            <a:r>
              <a:rPr lang="en-US"/>
              <a:t> pair of pixels, </a:t>
            </a:r>
            <a:r>
              <a:rPr lang="en-US" b="1">
                <a:solidFill>
                  <a:schemeClr val="folHlink"/>
                </a:solidFill>
              </a:rPr>
              <a:t>p</a:t>
            </a:r>
            <a:r>
              <a:rPr lang="en-US"/>
              <a:t>,</a:t>
            </a:r>
            <a:r>
              <a:rPr lang="en-US" b="1">
                <a:solidFill>
                  <a:schemeClr val="folHlink"/>
                </a:solidFill>
              </a:rPr>
              <a:t>q</a:t>
            </a:r>
          </a:p>
          <a:p>
            <a:pPr lvl="1" eaLnBrk="1" hangingPunct="1"/>
            <a:r>
              <a:rPr lang="en-US"/>
              <a:t>affinity weight </a:t>
            </a:r>
            <a:r>
              <a:rPr lang="en-US" b="1">
                <a:solidFill>
                  <a:srgbClr val="FF0000"/>
                </a:solidFill>
              </a:rPr>
              <a:t>w</a:t>
            </a:r>
            <a:r>
              <a:rPr lang="en-US" b="1" baseline="-25000">
                <a:solidFill>
                  <a:srgbClr val="FF0000"/>
                </a:solidFill>
              </a:rPr>
              <a:t>pq</a:t>
            </a:r>
            <a:r>
              <a:rPr lang="en-US"/>
              <a:t> for each link (edge)</a:t>
            </a:r>
          </a:p>
          <a:p>
            <a:pPr lvl="2" eaLnBrk="1" hangingPunct="1"/>
            <a:r>
              <a:rPr lang="en-US" b="1">
                <a:solidFill>
                  <a:srgbClr val="FF0000"/>
                </a:solidFill>
              </a:rPr>
              <a:t>w</a:t>
            </a:r>
            <a:r>
              <a:rPr lang="en-US" b="1" baseline="-25000">
                <a:solidFill>
                  <a:srgbClr val="FF0000"/>
                </a:solidFill>
              </a:rPr>
              <a:t>pq</a:t>
            </a:r>
            <a:r>
              <a:rPr lang="en-US"/>
              <a:t> measures </a:t>
            </a:r>
            <a:r>
              <a:rPr lang="en-US" i="1"/>
              <a:t>similarity</a:t>
            </a:r>
          </a:p>
          <a:p>
            <a:pPr lvl="3" eaLnBrk="1" hangingPunct="1"/>
            <a:r>
              <a:rPr lang="en-US"/>
              <a:t>similarity is </a:t>
            </a:r>
            <a:r>
              <a:rPr lang="en-US" i="1"/>
              <a:t>inversely proportional</a:t>
            </a:r>
            <a:r>
              <a:rPr lang="en-US"/>
              <a:t> to difference (in color and position…)</a:t>
            </a:r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3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70684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685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6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7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8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0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1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2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3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4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5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6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7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8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99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70700" name="Picture 44" descr="tiger_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70704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705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0706" name="AutoShape 48"/>
            <p:cNvCxnSpPr>
              <a:cxnSpLocks noChangeShapeType="1"/>
              <a:stCxn id="70704" idx="0"/>
              <a:endCxn id="70705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70702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rPr>
              <a:t>w</a:t>
            </a:r>
            <a:endParaRPr lang="en-US" kern="1200">
              <a:solidFill>
                <a:srgbClr val="FFFF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70703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3" grpId="0" build="p" bldLvl="3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Measuring affinity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One possibility: 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/>
          <a:srcRect l="21718" t="51479" r="60997" b="43652"/>
          <a:stretch>
            <a:fillRect/>
          </a:stretch>
        </p:blipFill>
        <p:spPr bwMode="auto">
          <a:xfrm>
            <a:off x="2362200" y="2225646"/>
            <a:ext cx="4419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" y="3444846"/>
            <a:ext cx="2819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Small sigma: group only nearby points</a:t>
            </a:r>
          </a:p>
        </p:txBody>
      </p:sp>
      <p:pic>
        <p:nvPicPr>
          <p:cNvPr id="110596" name="Picture 4" descr="C:\DOCUME~1\grauman\LOCALS~1\Temp\_TSE6.tmp\_TS17A9.tmp\affinit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368646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209800" y="4054446"/>
            <a:ext cx="1295400" cy="1219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6134100" y="3787746"/>
            <a:ext cx="533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05600" y="3444846"/>
            <a:ext cx="2362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Large sigma: group distant points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poi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560294" y="6027003"/>
            <a:ext cx="6629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Dimension of data points :  d = 2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Number of data points : N = 4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0" y="1916538"/>
            <a:ext cx="38862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Suppose we have a 4-pixel image </a:t>
            </a:r>
          </a:p>
          <a:p>
            <a:pPr marL="0" indent="0" eaLnBrk="1" hangingPunct="1">
              <a:buNone/>
            </a:pPr>
            <a:r>
              <a:rPr lang="en-US" sz="2800" dirty="0"/>
              <a:t>    (i.e., a 2 x 2 matrix)</a:t>
            </a:r>
          </a:p>
          <a:p>
            <a:pPr marL="0" indent="0" eaLnBrk="1" hangingPunct="1">
              <a:buNone/>
            </a:pPr>
            <a:endParaRPr lang="en-US" sz="2800" dirty="0"/>
          </a:p>
          <a:p>
            <a:pPr eaLnBrk="1" hangingPunct="1"/>
            <a:r>
              <a:rPr lang="en-US" sz="2800" dirty="0"/>
              <a:t>Each pixel described by 2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5029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dimension 1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415533" y="29395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dimension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61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	D(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grpSp>
        <p:nvGrpSpPr>
          <p:cNvPr id="30725" name="Group 12"/>
          <p:cNvGrpSpPr>
            <a:grpSpLocks/>
          </p:cNvGrpSpPr>
          <p:nvPr/>
        </p:nvGrpSpPr>
        <p:grpSpPr bwMode="auto">
          <a:xfrm>
            <a:off x="-304800" y="1219200"/>
            <a:ext cx="5334000" cy="4000500"/>
            <a:chOff x="0" y="816"/>
            <a:chExt cx="3360" cy="2520"/>
          </a:xfrm>
        </p:grpSpPr>
        <p:pic>
          <p:nvPicPr>
            <p:cNvPr id="30736" name="Picture 5" descr="raysfromx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6"/>
              <a:ext cx="3360" cy="2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7" name="Text Box 7"/>
            <p:cNvSpPr txBox="1">
              <a:spLocks noChangeArrowheads="1"/>
            </p:cNvSpPr>
            <p:nvPr/>
          </p:nvSpPr>
          <p:spPr bwMode="auto">
            <a:xfrm>
              <a:off x="2592" y="175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0.24</a:t>
              </a:r>
            </a:p>
          </p:txBody>
        </p:sp>
        <p:sp>
          <p:nvSpPr>
            <p:cNvPr id="30738" name="Text Box 8"/>
            <p:cNvSpPr txBox="1">
              <a:spLocks noChangeArrowheads="1"/>
            </p:cNvSpPr>
            <p:nvPr/>
          </p:nvSpPr>
          <p:spPr bwMode="auto">
            <a:xfrm>
              <a:off x="2304" y="993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0.01</a:t>
              </a:r>
            </a:p>
          </p:txBody>
        </p:sp>
        <p:sp>
          <p:nvSpPr>
            <p:cNvPr id="30739" name="Text Box 9"/>
            <p:cNvSpPr txBox="1">
              <a:spLocks noChangeArrowheads="1"/>
            </p:cNvSpPr>
            <p:nvPr/>
          </p:nvSpPr>
          <p:spPr bwMode="auto">
            <a:xfrm>
              <a:off x="1200" y="1896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0.47</a:t>
              </a:r>
            </a:p>
          </p:txBody>
        </p:sp>
      </p:grpSp>
      <p:pic>
        <p:nvPicPr>
          <p:cNvPr id="49162" name="Picture 10" descr="distancem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5626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5257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4800600" y="1828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30729" name="Rectangle 14"/>
          <p:cNvSpPr>
            <a:spLocks noChangeArrowheads="1"/>
          </p:cNvSpPr>
          <p:nvPr/>
        </p:nvSpPr>
        <p:spPr bwMode="auto">
          <a:xfrm>
            <a:off x="64770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 rot="2783831">
            <a:off x="5326857" y="122634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6553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7467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0.01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8305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0.47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5791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pic>
        <p:nvPicPr>
          <p:cNvPr id="49173" name="Picture 21" descr="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Example: weighted graphs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3" grpId="0" animBg="1"/>
      <p:bldP spid="49165" grpId="0"/>
      <p:bldP spid="49167" grpId="0"/>
      <p:bldP spid="49167" grpId="1"/>
      <p:bldP spid="49169" grpId="0"/>
      <p:bldP spid="49170" grpId="0"/>
      <p:bldP spid="49171" grpId="0"/>
      <p:bldP spid="4917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	D(i,j) = ||x</a:t>
            </a:r>
            <a:r>
              <a:rPr lang="en-US" sz="2000" b="1" baseline="-25000">
                <a:solidFill>
                  <a:srgbClr val="000000"/>
                </a:solidFill>
              </a:rPr>
              <a:t>i</a:t>
            </a:r>
            <a:r>
              <a:rPr lang="en-US" sz="2000" b="1">
                <a:solidFill>
                  <a:srgbClr val="000000"/>
                </a:solidFill>
              </a:rPr>
              <a:t>- x</a:t>
            </a:r>
            <a:r>
              <a:rPr lang="en-US" sz="2000" b="1" baseline="-25000">
                <a:solidFill>
                  <a:srgbClr val="000000"/>
                </a:solidFill>
              </a:rPr>
              <a:t>j</a:t>
            </a:r>
            <a:r>
              <a:rPr lang="en-US" sz="2000" b="1">
                <a:solidFill>
                  <a:srgbClr val="000000"/>
                </a:solidFill>
              </a:rPr>
              <a:t>||</a:t>
            </a:r>
            <a:r>
              <a:rPr lang="en-US" sz="2000" b="1" baseline="3000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55306" name="Picture 10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5626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5257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4800600" y="1828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5562600" y="3276600"/>
            <a:ext cx="3505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753" name="Text Box 14"/>
          <p:cNvSpPr txBox="1">
            <a:spLocks noChangeArrowheads="1"/>
          </p:cNvSpPr>
          <p:nvPr/>
        </p:nvSpPr>
        <p:spPr bwMode="auto">
          <a:xfrm rot="2783831">
            <a:off x="5326857" y="122634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55311" name="Text Box 15"/>
          <p:cNvSpPr txBox="1">
            <a:spLocks noChangeArrowheads="1"/>
          </p:cNvSpPr>
          <p:nvPr/>
        </p:nvSpPr>
        <p:spPr bwMode="auto">
          <a:xfrm>
            <a:off x="6553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7467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0.01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8305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0.47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5791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pic>
        <p:nvPicPr>
          <p:cNvPr id="31758" name="Picture 20" descr="raysfromx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1828800" y="39624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0.15</a:t>
            </a:r>
          </a:p>
        </p:txBody>
      </p:sp>
      <p:sp>
        <p:nvSpPr>
          <p:cNvPr id="31760" name="Text Box 22"/>
          <p:cNvSpPr txBox="1">
            <a:spLocks noChangeArrowheads="1"/>
          </p:cNvSpPr>
          <p:nvPr/>
        </p:nvSpPr>
        <p:spPr bwMode="auto">
          <a:xfrm>
            <a:off x="2971800" y="29718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0.24</a:t>
            </a:r>
          </a:p>
        </p:txBody>
      </p:sp>
      <p:sp>
        <p:nvSpPr>
          <p:cNvPr id="31761" name="Text Box 23"/>
          <p:cNvSpPr txBox="1">
            <a:spLocks noChangeArrowheads="1"/>
          </p:cNvSpPr>
          <p:nvPr/>
        </p:nvSpPr>
        <p:spPr bwMode="auto">
          <a:xfrm>
            <a:off x="3886200" y="23764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0.29</a:t>
            </a:r>
          </a:p>
        </p:txBody>
      </p:sp>
      <p:sp>
        <p:nvSpPr>
          <p:cNvPr id="31762" name="Text Box 24"/>
          <p:cNvSpPr txBox="1">
            <a:spLocks noChangeArrowheads="1"/>
          </p:cNvSpPr>
          <p:nvPr/>
        </p:nvSpPr>
        <p:spPr bwMode="auto">
          <a:xfrm>
            <a:off x="64770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3" name="Text Box 25"/>
          <p:cNvSpPr txBox="1">
            <a:spLocks noChangeArrowheads="1"/>
          </p:cNvSpPr>
          <p:nvPr/>
        </p:nvSpPr>
        <p:spPr bwMode="auto">
          <a:xfrm>
            <a:off x="73914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0.29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4" name="Text Box 26"/>
          <p:cNvSpPr txBox="1">
            <a:spLocks noChangeArrowheads="1"/>
          </p:cNvSpPr>
          <p:nvPr/>
        </p:nvSpPr>
        <p:spPr bwMode="auto">
          <a:xfrm>
            <a:off x="82296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0.15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5" name="Text Box 27"/>
          <p:cNvSpPr txBox="1">
            <a:spLocks noChangeArrowheads="1"/>
          </p:cNvSpPr>
          <p:nvPr/>
        </p:nvSpPr>
        <p:spPr bwMode="auto">
          <a:xfrm>
            <a:off x="57150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6" name="Rectangle 28"/>
          <p:cNvSpPr>
            <a:spLocks noChangeArrowheads="1"/>
          </p:cNvSpPr>
          <p:nvPr/>
        </p:nvSpPr>
        <p:spPr bwMode="auto">
          <a:xfrm>
            <a:off x="7315200" y="3276600"/>
            <a:ext cx="1828800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Example: weighted graphs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/>
      <p:bldP spid="55309" grpId="0" animBg="1"/>
      <p:bldP spid="55311" grpId="0"/>
      <p:bldP spid="55312" grpId="0"/>
      <p:bldP spid="55313" grpId="0"/>
      <p:bldP spid="553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2772" name="Picture 9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4102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0" descr="fullycon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	D(i,j) = ||x</a:t>
            </a:r>
            <a:r>
              <a:rPr lang="en-US" sz="2000" b="1" baseline="-25000">
                <a:solidFill>
                  <a:srgbClr val="000000"/>
                </a:solidFill>
              </a:rPr>
              <a:t>i</a:t>
            </a:r>
            <a:r>
              <a:rPr lang="en-US" sz="2000" b="1">
                <a:solidFill>
                  <a:srgbClr val="000000"/>
                </a:solidFill>
              </a:rPr>
              <a:t>- x</a:t>
            </a:r>
            <a:r>
              <a:rPr lang="en-US" sz="2000" b="1" baseline="-25000">
                <a:solidFill>
                  <a:srgbClr val="000000"/>
                </a:solidFill>
              </a:rPr>
              <a:t>j</a:t>
            </a:r>
            <a:r>
              <a:rPr lang="en-US" sz="2000" b="1">
                <a:solidFill>
                  <a:srgbClr val="000000"/>
                </a:solidFill>
              </a:rPr>
              <a:t>||</a:t>
            </a:r>
            <a:r>
              <a:rPr lang="en-US" sz="2000" b="1" baseline="3000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7543800" y="51054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N x N matrix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256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4820" name="Picture 5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1524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7" descr="affinitiessigma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r="7143" b="6667"/>
          <a:stretch>
            <a:fillRect/>
          </a:stretch>
        </p:blipFill>
        <p:spPr bwMode="auto">
          <a:xfrm>
            <a:off x="5181600" y="1371600"/>
            <a:ext cx="3581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0" y="5181600"/>
            <a:ext cx="38100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D(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4419600" y="5029200"/>
            <a:ext cx="46482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for j=i+1:N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 A(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</a:t>
            </a:r>
            <a:r>
              <a:rPr lang="en-US" sz="2000" b="1" dirty="0" err="1">
                <a:solidFill>
                  <a:srgbClr val="000000"/>
                </a:solidFill>
              </a:rPr>
              <a:t>exp</a:t>
            </a:r>
            <a:r>
              <a:rPr lang="en-US" sz="2000" b="1" dirty="0">
                <a:solidFill>
                  <a:srgbClr val="000000"/>
                </a:solidFill>
              </a:rPr>
              <a:t>(-1/(2*</a:t>
            </a:r>
            <a:r>
              <a:rPr lang="el-GR" sz="2000" b="1" dirty="0">
                <a:solidFill>
                  <a:srgbClr val="000000"/>
                </a:solidFill>
                <a:cs typeface="Arial" charset="0"/>
              </a:rPr>
              <a:t>σ</a:t>
            </a:r>
            <a:r>
              <a:rPr lang="en-US" sz="2000" b="1" dirty="0">
                <a:solidFill>
                  <a:srgbClr val="000000"/>
                </a:solidFill>
              </a:rPr>
              <a:t>^2)*||x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 A(</a:t>
            </a:r>
            <a:r>
              <a:rPr lang="en-US" sz="2000" b="1" dirty="0" err="1">
                <a:solidFill>
                  <a:srgbClr val="000000"/>
                </a:solidFill>
              </a:rPr>
              <a:t>j,i</a:t>
            </a:r>
            <a:r>
              <a:rPr lang="en-US" sz="2000" b="1" dirty="0">
                <a:solidFill>
                  <a:srgbClr val="000000"/>
                </a:solidFill>
              </a:rPr>
              <a:t>) = A(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1600200" y="9144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25" name="Text Box 11"/>
          <p:cNvSpPr txBox="1">
            <a:spLocks noChangeArrowheads="1"/>
          </p:cNvSpPr>
          <p:nvPr/>
        </p:nvSpPr>
        <p:spPr bwMode="auto">
          <a:xfrm>
            <a:off x="6781800" y="9286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1212" name="AutoShape 12"/>
          <p:cNvSpPr>
            <a:spLocks noChangeArrowheads="1"/>
          </p:cNvSpPr>
          <p:nvPr/>
        </p:nvSpPr>
        <p:spPr bwMode="auto">
          <a:xfrm>
            <a:off x="3810000" y="3124200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/>
              <a:t>Distances</a:t>
            </a:r>
            <a:r>
              <a:rPr lang="en-US" sz="2400">
                <a:sym typeface="Wingdings" pitchFamily="2" charset="2"/>
              </a:rPr>
              <a:t></a:t>
            </a:r>
            <a:r>
              <a:rPr lang="en-US" sz="2400"/>
              <a:t>affinities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A key feature of the human visual system is that context affects how things are perceived</a:t>
            </a:r>
          </a:p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affinities_multsig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22511" r="8960" b="30736"/>
          <a:stretch>
            <a:fillRect/>
          </a:stretch>
        </p:blipFill>
        <p:spPr bwMode="auto">
          <a:xfrm>
            <a:off x="-76200" y="2743200"/>
            <a:ext cx="91408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 descr="affinities_multsigma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32558" r="22025" b="39069"/>
          <a:stretch>
            <a:fillRect/>
          </a:stretch>
        </p:blipFill>
        <p:spPr bwMode="auto">
          <a:xfrm>
            <a:off x="0" y="4800600"/>
            <a:ext cx="91408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444625" y="4648200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1295400" y="662940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6872" name="Picture 13" descr="distancem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4154487" y="1295400"/>
            <a:ext cx="9906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 Box 14"/>
          <p:cNvSpPr txBox="1">
            <a:spLocks noChangeArrowheads="1"/>
          </p:cNvSpPr>
          <p:nvPr/>
        </p:nvSpPr>
        <p:spPr bwMode="auto">
          <a:xfrm>
            <a:off x="3468687" y="15240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D=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2400" y="94129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800" dirty="0"/>
              <a:t>Scale parameter </a:t>
            </a:r>
            <a:r>
              <a:rPr lang="el-GR" sz="3800" dirty="0"/>
              <a:t>σ</a:t>
            </a:r>
            <a:r>
              <a:rPr lang="en-US" sz="3800" dirty="0"/>
              <a:t> affects affinity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4939" y="1331893"/>
            <a:ext cx="2252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Distance matrix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23622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152400" y="4800600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91353" y="2754406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93950"/>
            <a:ext cx="8229600" cy="43116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Affinity matrix with increasing </a:t>
            </a:r>
            <a:r>
              <a:rPr lang="el-GR" sz="2800" dirty="0"/>
              <a:t>σ</a:t>
            </a:r>
            <a:r>
              <a:rPr lang="en-US" sz="2800" dirty="0"/>
              <a:t>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5410200" y="6609862"/>
            <a:ext cx="2133600" cy="476250"/>
          </a:xfrm>
        </p:spPr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686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Visualizing a shuffled affinity matrix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5344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If we permute the order of the vertices as they are referred to in the affinity matrix, we see different patterns:</a:t>
            </a:r>
          </a:p>
        </p:txBody>
      </p:sp>
      <p:pic>
        <p:nvPicPr>
          <p:cNvPr id="37892" name="Picture 4" descr="matri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6" t="43098" r="44165" b="39394"/>
          <a:stretch>
            <a:fillRect/>
          </a:stretch>
        </p:blipFill>
        <p:spPr bwMode="auto">
          <a:xfrm>
            <a:off x="381000" y="29718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matr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1" t="45221" r="43546" b="40802"/>
          <a:stretch>
            <a:fillRect/>
          </a:stretch>
        </p:blipFill>
        <p:spPr bwMode="auto">
          <a:xfrm>
            <a:off x="6324600" y="3138488"/>
            <a:ext cx="25146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 descr="matrix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0" t="43707" r="44539" b="39122"/>
          <a:stretch>
            <a:fillRect/>
          </a:stretch>
        </p:blipFill>
        <p:spPr bwMode="auto">
          <a:xfrm>
            <a:off x="3352800" y="31242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8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/>
          <a:srcRect l="26666" t="30086" r="27083" b="12926"/>
          <a:stretch>
            <a:fillRect/>
          </a:stretch>
        </p:blipFill>
        <p:spPr bwMode="auto">
          <a:xfrm>
            <a:off x="1520874" y="1371600"/>
            <a:ext cx="6629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1951083" y="61214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σ=.1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σ=1</a:t>
            </a: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4572000" y="17780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</a:t>
            </a:r>
            <a:r>
              <a:rPr lang="el-GR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2804" y="2383127"/>
            <a:ext cx="1859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565" y="4706955"/>
            <a:ext cx="15049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Affinity matrices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4724400"/>
            <a:ext cx="91440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767" t="30086" r="37716" b="40308"/>
          <a:stretch/>
        </p:blipFill>
        <p:spPr bwMode="auto">
          <a:xfrm>
            <a:off x="266700" y="1619001"/>
            <a:ext cx="3657600" cy="258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71500" y="1233536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632206" y="1290935"/>
            <a:ext cx="3946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x 40 affinity matrix </a:t>
            </a:r>
            <a:r>
              <a:rPr lang="en-US" sz="2400" b="1" i="1" dirty="0">
                <a:solidFill>
                  <a:srgbClr val="000000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86200" y="4234453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/>
                      </a:rPr>
                      <m:t>exp</m:t>
                    </m:r>
                    <m:r>
                      <a:rPr lang="en-US" sz="2800" b="0" i="1" dirty="0" smtClean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/>
                  <a:t>2</a:t>
                </a:r>
                <a:r>
                  <a:rPr lang="en-US" sz="2800" dirty="0"/>
                  <a:t>}</a:t>
                </a:r>
              </a:p>
            </p:txBody>
          </p:sp>
        </mc:Choice>
        <mc:Fallback xmlns:mv="urn:schemas-microsoft-com:mac:vml"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234453"/>
                <a:ext cx="5486400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0" y="914400"/>
            <a:ext cx="4876800" cy="3200400"/>
            <a:chOff x="952500" y="666999"/>
            <a:chExt cx="4876800" cy="3200400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952500" y="666999"/>
              <a:ext cx="914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>
                  <a:solidFill>
                    <a:srgbClr val="008000"/>
                  </a:solidFill>
                </a:rPr>
                <a:t>1</a:t>
              </a:r>
              <a:r>
                <a:rPr lang="en-US" dirty="0">
                  <a:solidFill>
                    <a:srgbClr val="008000"/>
                  </a:solidFill>
                </a:rPr>
                <a:t>…x</a:t>
              </a:r>
              <a:r>
                <a:rPr lang="en-US" baseline="-25000" dirty="0">
                  <a:solidFill>
                    <a:srgbClr val="008000"/>
                  </a:solidFill>
                </a:rPr>
                <a:t>10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524000" y="1371600"/>
              <a:ext cx="1447800" cy="13716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86300" y="2571999"/>
              <a:ext cx="1143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>
                  <a:solidFill>
                    <a:srgbClr val="008000"/>
                  </a:solidFill>
                </a:rPr>
                <a:t>31</a:t>
              </a:r>
              <a:r>
                <a:rPr lang="en-US" dirty="0">
                  <a:solidFill>
                    <a:srgbClr val="008000"/>
                  </a:solidFill>
                </a:rPr>
                <a:t>…x</a:t>
              </a:r>
              <a:r>
                <a:rPr lang="en-US" baseline="-25000" dirty="0">
                  <a:solidFill>
                    <a:srgbClr val="008000"/>
                  </a:solidFill>
                </a:rPr>
                <a:t>40</a:t>
              </a: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390900" y="2724399"/>
              <a:ext cx="1371600" cy="11430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959809" y="1676400"/>
            <a:ext cx="52075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1</a:t>
            </a:r>
            <a:endParaRPr lang="en-US" sz="2000" b="1" dirty="0">
              <a:solidFill>
                <a:srgbClr val="008000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5334000" y="3865121"/>
            <a:ext cx="2956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1                 . . .                </a:t>
            </a: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8100" y="4860429"/>
            <a:ext cx="91821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do the </a:t>
            </a:r>
            <a:r>
              <a:rPr lang="en-US" sz="2800" b="1" dirty="0"/>
              <a:t>blocks</a:t>
            </a:r>
            <a:r>
              <a:rPr lang="en-US" sz="2800" dirty="0"/>
              <a:t>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does the </a:t>
            </a:r>
            <a:r>
              <a:rPr lang="en-US" sz="2800" b="1" dirty="0"/>
              <a:t>symmetry</a:t>
            </a:r>
            <a:r>
              <a:rPr lang="en-US" sz="2800" dirty="0"/>
              <a:t> of the matrix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How would the matrix change with </a:t>
            </a:r>
            <a:r>
              <a:rPr lang="en-US" sz="2800" b="1" dirty="0"/>
              <a:t>larger value of </a:t>
            </a:r>
            <a:r>
              <a:rPr lang="el-GR" sz="2800" b="1" dirty="0"/>
              <a:t>σ</a:t>
            </a:r>
            <a:r>
              <a:rPr lang="en-US" sz="2800" dirty="0"/>
              <a:t>?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2127" t="60786" r="42478" b="13482"/>
          <a:stretch/>
        </p:blipFill>
        <p:spPr bwMode="auto">
          <a:xfrm>
            <a:off x="5502174" y="1775514"/>
            <a:ext cx="2206690" cy="224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>
            <a:stCxn id="12" idx="2"/>
          </p:cNvCxnSpPr>
          <p:nvPr/>
        </p:nvCxnSpPr>
        <p:spPr bwMode="auto">
          <a:xfrm rot="16200000" flipH="1">
            <a:off x="513666" y="1504264"/>
            <a:ext cx="344268" cy="457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10800000" flipV="1">
            <a:off x="3505200" y="2971800"/>
            <a:ext cx="304800" cy="286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15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/>
      <p:bldP spid="19" grpId="0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 idx="4294967295"/>
          </p:nvPr>
        </p:nvSpPr>
        <p:spPr>
          <a:xfrm>
            <a:off x="152400" y="94129"/>
            <a:ext cx="86868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Putting it together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49400"/>
            <a:ext cx="8229600" cy="4525963"/>
          </a:xfrm>
        </p:spPr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30086" r="27083" b="12926"/>
          <a:stretch>
            <a:fillRect/>
          </a:stretch>
        </p:blipFill>
        <p:spPr bwMode="auto">
          <a:xfrm>
            <a:off x="1143000" y="1371600"/>
            <a:ext cx="66294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1600200" y="3746500"/>
            <a:ext cx="594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>
                <a:solidFill>
                  <a:srgbClr val="000000"/>
                </a:solidFill>
              </a:rPr>
              <a:t>σ=.1 </a:t>
            </a:r>
            <a:r>
              <a:rPr lang="en-US">
                <a:solidFill>
                  <a:srgbClr val="000000"/>
                </a:solidFill>
              </a:rPr>
              <a:t>                              </a:t>
            </a:r>
            <a:r>
              <a:rPr lang="el-GR">
                <a:solidFill>
                  <a:srgbClr val="000000"/>
                </a:solidFill>
              </a:rPr>
              <a:t>σ=.2 </a:t>
            </a:r>
            <a:r>
              <a:rPr lang="en-US">
                <a:solidFill>
                  <a:srgbClr val="000000"/>
                </a:solidFill>
              </a:rPr>
              <a:t>                           </a:t>
            </a:r>
            <a:r>
              <a:rPr lang="el-GR">
                <a:solidFill>
                  <a:srgbClr val="000000"/>
                </a:solidFill>
              </a:rPr>
              <a:t>σ=1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95400" y="2362200"/>
            <a:ext cx="1350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-152400" y="4687669"/>
            <a:ext cx="1447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Affinity matrices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143000" y="12192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Points x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…x</a:t>
            </a:r>
            <a:r>
              <a:rPr lang="en-US" baseline="-25000" dirty="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514600" y="1600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819400" y="12192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6400800" y="31242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8000"/>
                </a:solidFill>
              </a:rPr>
              <a:t>Points x</a:t>
            </a:r>
            <a:r>
              <a:rPr lang="en-US" baseline="-25000">
                <a:solidFill>
                  <a:srgbClr val="008000"/>
                </a:solidFill>
              </a:rPr>
              <a:t>31</a:t>
            </a:r>
            <a:r>
              <a:rPr lang="en-US">
                <a:solidFill>
                  <a:srgbClr val="008000"/>
                </a:solidFill>
              </a:rPr>
              <a:t>…x</a:t>
            </a:r>
            <a:r>
              <a:rPr lang="en-US" baseline="-2500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4724400" y="26670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H="1">
            <a:off x="5867400" y="3352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486400" y="39624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7086600" y="55626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28800" y="6258580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/>
                      </a:rPr>
                      <m:t>exp</m:t>
                    </m:r>
                    <m:r>
                      <a:rPr lang="en-US" sz="2800" b="0" i="1" dirty="0" smtClean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/>
                  <a:t>2</a:t>
                </a:r>
                <a:r>
                  <a:rPr lang="en-US" sz="2800" dirty="0"/>
                  <a:t>}</a:t>
                </a:r>
              </a:p>
            </p:txBody>
          </p:sp>
        </mc:Choice>
        <mc:Fallback xmlns:mv="urn:schemas-microsoft-com:mac:vml"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6258580"/>
                <a:ext cx="5486400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4777C-1113-448D-953D-EAF8A9B7929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07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Segmentation by Graph Cuts</a:t>
            </a:r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7848600" cy="2057400"/>
          </a:xfrm>
        </p:spPr>
        <p:txBody>
          <a:bodyPr/>
          <a:lstStyle/>
          <a:p>
            <a:pPr eaLnBrk="1" hangingPunct="1"/>
            <a:r>
              <a:rPr lang="en-US" dirty="0"/>
              <a:t>Break Graph into Segments</a:t>
            </a:r>
          </a:p>
          <a:p>
            <a:pPr lvl="1" eaLnBrk="1" hangingPunct="1"/>
            <a:r>
              <a:rPr lang="en-US" dirty="0"/>
              <a:t>Want to delete links that cross </a:t>
            </a:r>
            <a:r>
              <a:rPr lang="en-US" b="1" dirty="0"/>
              <a:t>between</a:t>
            </a:r>
            <a:r>
              <a:rPr lang="en-US" dirty="0"/>
              <a:t> segments</a:t>
            </a:r>
          </a:p>
          <a:p>
            <a:pPr lvl="1" eaLnBrk="1" hangingPunct="1"/>
            <a:r>
              <a:rPr lang="en-US" dirty="0"/>
              <a:t>Easiest to break links that have low similarity (low weight)</a:t>
            </a:r>
          </a:p>
          <a:p>
            <a:pPr lvl="2" eaLnBrk="1" hangingPunct="1"/>
            <a:r>
              <a:rPr lang="en-US" dirty="0"/>
              <a:t>similar pixels should be in the same segments</a:t>
            </a:r>
          </a:p>
          <a:p>
            <a:pPr lvl="2" eaLnBrk="1" hangingPunct="1"/>
            <a:r>
              <a:rPr lang="en-US" dirty="0"/>
              <a:t>dissimilar pixels should be in different segments</a:t>
            </a:r>
          </a:p>
          <a:p>
            <a:pPr lvl="1" eaLnBrk="1" hangingPunct="1"/>
            <a:endParaRPr lang="en-US" dirty="0"/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486400" y="1133475"/>
            <a:ext cx="2541588" cy="3362325"/>
            <a:chOff x="3595" y="714"/>
            <a:chExt cx="1601" cy="2118"/>
          </a:xfrm>
        </p:grpSpPr>
        <p:pic>
          <p:nvPicPr>
            <p:cNvPr id="71710" name="Picture 24" descr="tiger_I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2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3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4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5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6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7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8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9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7172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72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71724" name="AutoShape 37"/>
              <p:cNvCxnSpPr>
                <a:cxnSpLocks noChangeShapeType="1"/>
                <a:stCxn id="71722" idx="0"/>
                <a:endCxn id="7172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172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FFFF00"/>
                  </a:solidFill>
                  <a:latin typeface="Comic Sans MS" pitchFamily="66" charset="0"/>
                  <a:ea typeface="+mn-ea"/>
                  <a:cs typeface="+mn-cs"/>
                </a:rPr>
                <a:t>w</a:t>
              </a:r>
              <a:endParaRPr lang="en-US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71704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5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6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71707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1708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71709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45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8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0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1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2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4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Cuts in a graph: Min cut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90800"/>
            <a:ext cx="7772400" cy="1219200"/>
          </a:xfrm>
        </p:spPr>
        <p:txBody>
          <a:bodyPr/>
          <a:lstStyle/>
          <a:p>
            <a:pPr eaLnBrk="1" hangingPunct="1"/>
            <a:r>
              <a:rPr lang="en-US"/>
              <a:t>Link Cut</a:t>
            </a:r>
          </a:p>
          <a:p>
            <a:pPr lvl="1" eaLnBrk="1" hangingPunct="1"/>
            <a:r>
              <a:rPr lang="en-US"/>
              <a:t>set of links whose removal makes a graph disconnected</a:t>
            </a:r>
          </a:p>
          <a:p>
            <a:pPr lvl="1" eaLnBrk="1" hangingPunct="1"/>
            <a:r>
              <a:rPr lang="en-US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665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Find minimum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gives you a segmentation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3184525" y="3502025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502025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7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Minimum cut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>
          <a:xfrm>
            <a:off x="446088" y="134778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/>
              <a:t>Problem with minimum cut:  </a:t>
            </a:r>
          </a:p>
          <a:p>
            <a:pPr eaLnBrk="1" hangingPunct="1">
              <a:buFontTx/>
              <a:buNone/>
            </a:pPr>
            <a:r>
              <a:rPr lang="en-US" sz="2400"/>
              <a:t>	Weight of cut proportional to number of edges in the cut; tends to produce small, isolated components.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/>
          <a:srcRect l="30833" t="36240" r="16667" b="9061"/>
          <a:stretch>
            <a:fillRect/>
          </a:stretch>
        </p:blipFill>
        <p:spPr bwMode="auto">
          <a:xfrm>
            <a:off x="1943100" y="2771775"/>
            <a:ext cx="4953000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2895600" y="5943600"/>
            <a:ext cx="4038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[Shi &amp; </a:t>
            </a:r>
            <a:r>
              <a:rPr lang="en-US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2000 PAMI]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Cuts in a graph: Normalized cut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2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5138" name="AutoShape 18"/>
          <p:cNvCxnSpPr>
            <a:cxnSpLocks noChangeShapeType="1"/>
            <a:stCxn id="5124" idx="5"/>
            <a:endCxn id="5134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39" name="AutoShape 19"/>
          <p:cNvCxnSpPr>
            <a:cxnSpLocks noChangeShapeType="1"/>
            <a:stCxn id="5126" idx="6"/>
            <a:endCxn id="5134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0" name="AutoShape 20"/>
          <p:cNvCxnSpPr>
            <a:cxnSpLocks noChangeShapeType="1"/>
            <a:stCxn id="5126" idx="5"/>
            <a:endCxn id="5131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1" name="AutoShape 21"/>
          <p:cNvCxnSpPr>
            <a:cxnSpLocks noChangeShapeType="1"/>
            <a:stCxn id="5124" idx="3"/>
            <a:endCxn id="5126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2" name="AutoShape 22"/>
          <p:cNvCxnSpPr>
            <a:cxnSpLocks noChangeShapeType="1"/>
            <a:stCxn id="5134" idx="4"/>
            <a:endCxn id="5131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3" name="AutoShape 23"/>
          <p:cNvCxnSpPr>
            <a:cxnSpLocks noChangeShapeType="1"/>
            <a:stCxn id="5134" idx="7"/>
            <a:endCxn id="5125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4" name="AutoShape 24"/>
          <p:cNvCxnSpPr>
            <a:cxnSpLocks noChangeShapeType="1"/>
            <a:stCxn id="5134" idx="5"/>
            <a:endCxn id="5127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5" name="AutoShape 25"/>
          <p:cNvCxnSpPr>
            <a:cxnSpLocks noChangeShapeType="1"/>
            <a:stCxn id="5131" idx="6"/>
            <a:endCxn id="5127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6" name="AutoShape 26"/>
          <p:cNvCxnSpPr>
            <a:cxnSpLocks noChangeShapeType="1"/>
            <a:stCxn id="5124" idx="7"/>
            <a:endCxn id="5132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7" name="AutoShape 27"/>
          <p:cNvCxnSpPr>
            <a:cxnSpLocks noChangeShapeType="1"/>
            <a:stCxn id="5132" idx="5"/>
            <a:endCxn id="5125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8" name="AutoShape 28"/>
          <p:cNvCxnSpPr>
            <a:cxnSpLocks noChangeShapeType="1"/>
            <a:stCxn id="5127" idx="7"/>
            <a:endCxn id="5128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9" name="AutoShape 29"/>
          <p:cNvCxnSpPr>
            <a:cxnSpLocks noChangeShapeType="1"/>
            <a:stCxn id="5132" idx="6"/>
            <a:endCxn id="5128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0" name="AutoShape 30"/>
          <p:cNvCxnSpPr>
            <a:cxnSpLocks noChangeShapeType="1"/>
            <a:stCxn id="5134" idx="6"/>
            <a:endCxn id="5128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1" name="AutoShape 31"/>
          <p:cNvCxnSpPr>
            <a:cxnSpLocks noChangeShapeType="1"/>
            <a:stCxn id="5129" idx="4"/>
            <a:endCxn id="5136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2" name="AutoShape 32"/>
          <p:cNvCxnSpPr>
            <a:cxnSpLocks noChangeShapeType="1"/>
            <a:stCxn id="5129" idx="7"/>
            <a:endCxn id="5135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3" name="AutoShape 33"/>
          <p:cNvCxnSpPr>
            <a:cxnSpLocks noChangeShapeType="1"/>
            <a:stCxn id="5135" idx="4"/>
            <a:endCxn id="5130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4" name="AutoShape 34"/>
          <p:cNvCxnSpPr>
            <a:cxnSpLocks noChangeShapeType="1"/>
            <a:stCxn id="5136" idx="6"/>
            <a:endCxn id="5130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5" name="AutoShape 35"/>
          <p:cNvCxnSpPr>
            <a:cxnSpLocks noChangeShapeType="1"/>
            <a:stCxn id="5135" idx="5"/>
            <a:endCxn id="5133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6" name="AutoShape 36"/>
          <p:cNvCxnSpPr>
            <a:cxnSpLocks noChangeShapeType="1"/>
            <a:stCxn id="5129" idx="5"/>
            <a:endCxn id="5130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7" name="AutoShape 37"/>
          <p:cNvCxnSpPr>
            <a:cxnSpLocks noChangeShapeType="1"/>
            <a:stCxn id="5133" idx="3"/>
            <a:endCxn id="5136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8" name="AutoShape 38"/>
          <p:cNvCxnSpPr>
            <a:cxnSpLocks noChangeShapeType="1"/>
            <a:stCxn id="5133" idx="4"/>
            <a:endCxn id="5137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9" name="AutoShape 39"/>
          <p:cNvCxnSpPr>
            <a:cxnSpLocks noChangeShapeType="1"/>
            <a:stCxn id="5136" idx="5"/>
            <a:endCxn id="5137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60" name="AutoShape 40"/>
          <p:cNvCxnSpPr>
            <a:cxnSpLocks noChangeShapeType="1"/>
            <a:stCxn id="5128" idx="6"/>
            <a:endCxn id="5129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1" name="AutoShape 41"/>
          <p:cNvCxnSpPr>
            <a:cxnSpLocks noChangeShapeType="1"/>
            <a:stCxn id="5127" idx="5"/>
            <a:endCxn id="5137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2" name="AutoShape 42"/>
          <p:cNvCxnSpPr>
            <a:cxnSpLocks noChangeShapeType="1"/>
            <a:stCxn id="5132" idx="7"/>
            <a:endCxn id="5129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3" name="AutoShape 43"/>
          <p:cNvCxnSpPr>
            <a:cxnSpLocks noChangeShapeType="1"/>
            <a:stCxn id="5128" idx="5"/>
            <a:endCxn id="5136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621613" name="Rectangle 47"/>
          <p:cNvSpPr>
            <a:spLocks noChangeArrowheads="1"/>
          </p:cNvSpPr>
          <p:nvPr/>
        </p:nvSpPr>
        <p:spPr bwMode="auto">
          <a:xfrm>
            <a:off x="685800" y="2771775"/>
            <a:ext cx="79546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Normalized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fix bias of Min Cut by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normalizing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for size of segments: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	assoc(A,V) = sum of weights of all edges that touch A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en-US" sz="1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Ncut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value small when we get two clusters with many edges with high weights, and few edges of low weight between them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Approximate solution for minimizing the </a:t>
            </a:r>
            <a:r>
              <a:rPr lang="en-US" sz="2000" dirty="0" err="1">
                <a:solidFill>
                  <a:srgbClr val="000000"/>
                </a:solidFill>
                <a:latin typeface="Arial" charset="0"/>
              </a:rPr>
              <a:t>Nc</a:t>
            </a:r>
            <a:r>
              <a:rPr lang="en-US" sz="20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ut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value : generalized eigenvalue problem.</a:t>
            </a:r>
          </a:p>
        </p:txBody>
      </p:sp>
      <p:sp>
        <p:nvSpPr>
          <p:cNvPr id="5167" name="Text Box 47"/>
          <p:cNvSpPr txBox="1">
            <a:spLocks noChangeArrowheads="1"/>
          </p:cNvSpPr>
          <p:nvPr/>
        </p:nvSpPr>
        <p:spPr bwMode="auto">
          <a:xfrm>
            <a:off x="7389813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621616" name="Object 48"/>
          <p:cNvGraphicFramePr>
            <a:graphicFrameLocks noChangeAspect="1"/>
          </p:cNvGraphicFramePr>
          <p:nvPr/>
        </p:nvGraphicFramePr>
        <p:xfrm>
          <a:off x="3951288" y="3730625"/>
          <a:ext cx="35814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5" imgW="1650960" imgH="419040" progId="Equation.3">
                  <p:embed/>
                </p:oleObj>
              </mc:Choice>
              <mc:Fallback>
                <p:oleObj name="Equation" r:id="rId5" imgW="1650960" imgH="4190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3730625"/>
                        <a:ext cx="3581400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8" name="Picture 5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 r="64290" b="11780"/>
          <a:stretch>
            <a:fillRect/>
          </a:stretch>
        </p:blipFill>
        <p:spPr bwMode="auto">
          <a:xfrm>
            <a:off x="1577975" y="3767138"/>
            <a:ext cx="21796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9" name="TextBox 54"/>
          <p:cNvSpPr txBox="1">
            <a:spLocks noChangeArrowheads="1"/>
          </p:cNvSpPr>
          <p:nvPr/>
        </p:nvSpPr>
        <p:spPr bwMode="auto">
          <a:xfrm>
            <a:off x="-1404664" y="6650196"/>
            <a:ext cx="88391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3"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J. Shi and J. </a:t>
            </a:r>
            <a:r>
              <a:rPr lang="en-US" sz="12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hlinkClick r:id="rId8"/>
              </a:rPr>
              <a:t>Normalized Cuts and Image Segmentation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CVPR, 1997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6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results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4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04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z="1400" kern="1200" dirty="0"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3364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3364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45AA-9151-4B0C-8057-C0076CB5DDBC}"/>
              </a:ext>
            </a:extLst>
          </p:cNvPr>
          <p:cNvCxnSpPr>
            <a:cxnSpLocks/>
          </p:cNvCxnSpPr>
          <p:nvPr/>
        </p:nvCxnSpPr>
        <p:spPr>
          <a:xfrm flipV="1">
            <a:off x="3384657" y="2542695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10CA9-B8F5-47B5-A1C6-D0FFC1F1B87C}"/>
              </a:ext>
            </a:extLst>
          </p:cNvPr>
          <p:cNvCxnSpPr>
            <a:cxnSpLocks/>
          </p:cNvCxnSpPr>
          <p:nvPr/>
        </p:nvCxnSpPr>
        <p:spPr>
          <a:xfrm>
            <a:off x="3013275" y="3830783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FB07B-B86C-47C2-890C-109A1679C6CA}"/>
              </a:ext>
            </a:extLst>
          </p:cNvPr>
          <p:cNvCxnSpPr>
            <a:cxnSpLocks/>
          </p:cNvCxnSpPr>
          <p:nvPr/>
        </p:nvCxnSpPr>
        <p:spPr>
          <a:xfrm>
            <a:off x="5768912" y="4293096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5847C-ACE3-42CF-8E5D-F1838A281A5B}"/>
              </a:ext>
            </a:extLst>
          </p:cNvPr>
          <p:cNvCxnSpPr>
            <a:cxnSpLocks/>
          </p:cNvCxnSpPr>
          <p:nvPr/>
        </p:nvCxnSpPr>
        <p:spPr>
          <a:xfrm flipV="1">
            <a:off x="3013275" y="4293096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A1421-5C0F-4A42-9044-13C9ABE96DF4}"/>
              </a:ext>
            </a:extLst>
          </p:cNvPr>
          <p:cNvCxnSpPr>
            <a:cxnSpLocks/>
          </p:cNvCxnSpPr>
          <p:nvPr/>
        </p:nvCxnSpPr>
        <p:spPr>
          <a:xfrm>
            <a:off x="5343937" y="2556519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3AABC5-C32A-4E4E-A096-3FFA8F107F2F}"/>
              </a:ext>
            </a:extLst>
          </p:cNvPr>
          <p:cNvCxnSpPr>
            <a:cxnSpLocks/>
          </p:cNvCxnSpPr>
          <p:nvPr/>
        </p:nvCxnSpPr>
        <p:spPr>
          <a:xfrm>
            <a:off x="3384657" y="3040018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68924E-3985-4278-8041-CC37DD09504F}"/>
              </a:ext>
            </a:extLst>
          </p:cNvPr>
          <p:cNvCxnSpPr>
            <a:cxnSpLocks/>
          </p:cNvCxnSpPr>
          <p:nvPr/>
        </p:nvCxnSpPr>
        <p:spPr>
          <a:xfrm flipH="1">
            <a:off x="5393812" y="3062383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CC0A7F-FC95-4AF8-A8D7-9087F62E5D0A}"/>
              </a:ext>
            </a:extLst>
          </p:cNvPr>
          <p:cNvCxnSpPr>
            <a:cxnSpLocks/>
          </p:cNvCxnSpPr>
          <p:nvPr/>
        </p:nvCxnSpPr>
        <p:spPr>
          <a:xfrm flipH="1">
            <a:off x="5791671" y="3826331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01000" cy="838200"/>
          </a:xfrm>
        </p:spPr>
        <p:txBody>
          <a:bodyPr/>
          <a:lstStyle/>
          <a:p>
            <a:r>
              <a:rPr lang="en-US"/>
              <a:t>Results: Berkeley Segmentation Engine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626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34250" y="3657600"/>
            <a:ext cx="15049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295400" y="6172200"/>
            <a:ext cx="701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12"/>
              </a:rPr>
              <a:t>http://www.cs.berkeley.edu/~fowlkes/BSE/</a:t>
            </a: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4"/>
          <p:cNvSpPr>
            <a:spLocks noGrp="1"/>
          </p:cNvSpPr>
          <p:nvPr>
            <p:ph type="title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Normalized cuts: pros and 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1420813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u="sng"/>
              <a:t>Pros:</a:t>
            </a:r>
          </a:p>
          <a:p>
            <a:pPr eaLnBrk="1" hangingPunct="1"/>
            <a:r>
              <a:rPr lang="en-US" sz="2400"/>
              <a:t>Generic framework, flexible to choice of function that computes weights (“affinities”) between nodes</a:t>
            </a:r>
          </a:p>
          <a:p>
            <a:pPr eaLnBrk="1" hangingPunct="1"/>
            <a:r>
              <a:rPr lang="en-US" sz="2400"/>
              <a:t>Does not require model of the data distribution</a:t>
            </a:r>
          </a:p>
          <a:p>
            <a:pPr eaLnBrk="1" hangingPunct="1"/>
            <a:endParaRPr lang="en-US" sz="2400"/>
          </a:p>
          <a:p>
            <a:pPr eaLnBrk="1" hangingPunct="1">
              <a:buFontTx/>
              <a:buNone/>
            </a:pPr>
            <a:r>
              <a:rPr lang="en-US" sz="2400" u="sng"/>
              <a:t>Cons:</a:t>
            </a:r>
          </a:p>
          <a:p>
            <a:pPr eaLnBrk="1" hangingPunct="1"/>
            <a:r>
              <a:rPr lang="en-US" sz="2400"/>
              <a:t>Time complexity can be high</a:t>
            </a:r>
          </a:p>
          <a:p>
            <a:pPr lvl="1" eaLnBrk="1" hangingPunct="1"/>
            <a:r>
              <a:rPr lang="en-US" sz="2000"/>
              <a:t>Dense, highly connected graphs </a:t>
            </a:r>
            <a:r>
              <a:rPr lang="en-US" sz="2000">
                <a:sym typeface="Wingdings" pitchFamily="2" charset="2"/>
              </a:rPr>
              <a:t> many affinity computations</a:t>
            </a:r>
          </a:p>
          <a:p>
            <a:pPr lvl="1" eaLnBrk="1" hangingPunct="1"/>
            <a:r>
              <a:rPr lang="en-US" sz="2000">
                <a:sym typeface="Wingdings" pitchFamily="2" charset="2"/>
              </a:rPr>
              <a:t>Solving eigenvalue problem</a:t>
            </a:r>
          </a:p>
          <a:p>
            <a:pPr eaLnBrk="1" hangingPunct="1"/>
            <a:r>
              <a:rPr lang="en-US" sz="2400">
                <a:sym typeface="Wingdings" pitchFamily="2" charset="2"/>
              </a:rPr>
              <a:t>Preference for balanced partitions</a:t>
            </a:r>
            <a:endParaRPr lang="en-US" sz="240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Segments as primitives for recognition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304800" y="6019800"/>
            <a:ext cx="8839200" cy="304800"/>
          </a:xfrm>
        </p:spPr>
        <p:txBody>
          <a:bodyPr/>
          <a:lstStyle/>
          <a:p>
            <a:r>
              <a:rPr lang="en-US" sz="1200" dirty="0"/>
              <a:t>B. Russell et al., </a:t>
            </a:r>
            <a:r>
              <a:rPr lang="en-US" sz="1200" dirty="0">
                <a:hlinkClick r:id="rId3"/>
              </a:rPr>
              <a:t>“Using Multiple Segmentations to Discover Objects and their Extent in Image Collections,”</a:t>
            </a:r>
            <a:r>
              <a:rPr lang="en-US" sz="1200" dirty="0"/>
              <a:t> CVPR 2006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371600" y="914400"/>
            <a:ext cx="6019800" cy="1322388"/>
            <a:chOff x="111720" y="2590800"/>
            <a:chExt cx="3433167" cy="754062"/>
          </a:xfrm>
        </p:grpSpPr>
        <p:sp>
          <p:nvSpPr>
            <p:cNvPr id="55302" name="Text Box 2029"/>
            <p:cNvSpPr txBox="1">
              <a:spLocks noChangeArrowheads="1"/>
            </p:cNvSpPr>
            <p:nvPr/>
          </p:nvSpPr>
          <p:spPr bwMode="auto">
            <a:xfrm>
              <a:off x="457200" y="2590800"/>
              <a:ext cx="3014662" cy="112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rtl="0" eaLnBrk="0" fontAlgn="base" hangingPunct="0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6600"/>
                  </a:solidFill>
                  <a:latin typeface="Arial" charset="0"/>
                  <a:ea typeface="+mn-ea"/>
                  <a:cs typeface="Arial" charset="0"/>
                </a:rPr>
                <a:t>Multiple segmentations</a:t>
              </a:r>
              <a:endParaRPr lang="en-GB" b="1" kern="1200">
                <a:solidFill>
                  <a:srgbClr val="0066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3" name="Group 2049"/>
            <p:cNvGrpSpPr>
              <a:grpSpLocks/>
            </p:cNvGrpSpPr>
            <p:nvPr/>
          </p:nvGrpSpPr>
          <p:grpSpPr bwMode="auto">
            <a:xfrm>
              <a:off x="1046162" y="2735262"/>
              <a:ext cx="2498725" cy="609600"/>
              <a:chOff x="2115" y="711"/>
              <a:chExt cx="1574" cy="384"/>
            </a:xfrm>
          </p:grpSpPr>
          <p:grpSp>
            <p:nvGrpSpPr>
              <p:cNvPr id="4" name="Group 2048"/>
              <p:cNvGrpSpPr>
                <a:grpSpLocks/>
              </p:cNvGrpSpPr>
              <p:nvPr/>
            </p:nvGrpSpPr>
            <p:grpSpPr bwMode="auto">
              <a:xfrm>
                <a:off x="2115" y="711"/>
                <a:ext cx="1574" cy="384"/>
                <a:chOff x="2115" y="711"/>
                <a:chExt cx="1574" cy="384"/>
              </a:xfrm>
            </p:grpSpPr>
            <p:pic>
              <p:nvPicPr>
                <p:cNvPr id="55309" name="Picture 203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l="569"/>
                <a:stretch>
                  <a:fillRect/>
                </a:stretch>
              </p:blipFill>
              <p:spPr bwMode="auto">
                <a:xfrm>
                  <a:off x="2116" y="712"/>
                  <a:ext cx="1573" cy="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310" name="Rectangle 2032"/>
                <p:cNvSpPr>
                  <a:spLocks noChangeArrowheads="1"/>
                </p:cNvSpPr>
                <p:nvPr/>
              </p:nvSpPr>
              <p:spPr bwMode="auto">
                <a:xfrm>
                  <a:off x="3435" y="711"/>
                  <a:ext cx="249" cy="19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55311" name="Rectangle 2034"/>
                <p:cNvSpPr>
                  <a:spLocks noChangeArrowheads="1"/>
                </p:cNvSpPr>
                <p:nvPr/>
              </p:nvSpPr>
              <p:spPr bwMode="auto">
                <a:xfrm>
                  <a:off x="3168" y="711"/>
                  <a:ext cx="249" cy="19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grpSp>
              <p:nvGrpSpPr>
                <p:cNvPr id="5" name="Group 2038"/>
                <p:cNvGrpSpPr>
                  <a:grpSpLocks/>
                </p:cNvGrpSpPr>
                <p:nvPr/>
              </p:nvGrpSpPr>
              <p:grpSpPr bwMode="auto">
                <a:xfrm>
                  <a:off x="2907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22" name="Rectangle 203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23" name="Rectangle 203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6" name="Group 2039"/>
                <p:cNvGrpSpPr>
                  <a:grpSpLocks/>
                </p:cNvGrpSpPr>
                <p:nvPr/>
              </p:nvGrpSpPr>
              <p:grpSpPr bwMode="auto">
                <a:xfrm>
                  <a:off x="2640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20" name="Rectangle 2040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21" name="Rectangle 2041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7" name="Group 2042"/>
                <p:cNvGrpSpPr>
                  <a:grpSpLocks/>
                </p:cNvGrpSpPr>
                <p:nvPr/>
              </p:nvGrpSpPr>
              <p:grpSpPr bwMode="auto">
                <a:xfrm>
                  <a:off x="2379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18" name="Rectangle 2043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19" name="Rectangle 2044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8" name="Group 2045"/>
                <p:cNvGrpSpPr>
                  <a:grpSpLocks/>
                </p:cNvGrpSpPr>
                <p:nvPr/>
              </p:nvGrpSpPr>
              <p:grpSpPr bwMode="auto">
                <a:xfrm>
                  <a:off x="2115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16" name="Rectangle 204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17" name="Rectangle 204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55307" name="Rectangle 2033"/>
              <p:cNvSpPr>
                <a:spLocks noChangeArrowheads="1"/>
              </p:cNvSpPr>
              <p:nvPr/>
            </p:nvSpPr>
            <p:spPr bwMode="auto">
              <a:xfrm>
                <a:off x="3435" y="903"/>
                <a:ext cx="249" cy="1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55308" name="Rectangle 2035"/>
              <p:cNvSpPr>
                <a:spLocks noChangeArrowheads="1"/>
              </p:cNvSpPr>
              <p:nvPr/>
            </p:nvSpPr>
            <p:spPr bwMode="auto">
              <a:xfrm>
                <a:off x="3168" y="903"/>
                <a:ext cx="249" cy="1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pic>
          <p:nvPicPr>
            <p:cNvPr id="55304" name="Picture 2050" descr="ex_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1720" y="2780903"/>
              <a:ext cx="672741" cy="505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5" name="Line 2051"/>
            <p:cNvSpPr>
              <a:spLocks noChangeShapeType="1"/>
            </p:cNvSpPr>
            <p:nvPr/>
          </p:nvSpPr>
          <p:spPr bwMode="auto">
            <a:xfrm>
              <a:off x="852487" y="3044825"/>
              <a:ext cx="16033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lIns="0" tIns="0" rIns="0" bIns="0" anchor="ctr" anchorCtr="1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55301" name="Picture 180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2286000"/>
            <a:ext cx="6781800" cy="37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8" descr="horses_Y_0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24000"/>
            <a:ext cx="2835275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0" descr="horses_filt_itr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758950"/>
            <a:ext cx="7032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0" name="Picture 810" descr="horses_muContour_038_itr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0125" y="1447800"/>
            <a:ext cx="29114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1" name="Picture 811" descr="horses_dContour_038_itr0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1474788"/>
            <a:ext cx="2908300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segmentation</a:t>
            </a:r>
          </a:p>
        </p:txBody>
      </p:sp>
      <p:pic>
        <p:nvPicPr>
          <p:cNvPr id="21" name="Picture 826" descr="horses_filt_itr0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2209800"/>
            <a:ext cx="11414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19" descr="horses_filt_itr0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06513" y="1497013"/>
            <a:ext cx="1284287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12" name="Content Placeholder 20"/>
          <p:cNvSpPr txBox="1">
            <a:spLocks/>
          </p:cNvSpPr>
          <p:nvPr/>
        </p:nvSpPr>
        <p:spPr bwMode="auto">
          <a:xfrm>
            <a:off x="0" y="5732517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 Borenstein and S. Ullman,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9"/>
              </a:rPr>
              <a:t>“Class-specific, top-down segmentation,”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ECCV 2002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Levin and Y. Weiss,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0"/>
              </a:rPr>
              <a:t>“Learning to Combine Bottom-Up and Top-Down Segmentation,”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ECCV 2006.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2125" y="914400"/>
            <a:ext cx="73056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segmentation</a:t>
            </a:r>
          </a:p>
        </p:txBody>
      </p:sp>
      <p:sp>
        <p:nvSpPr>
          <p:cNvPr id="57348" name="Content Placeholder 20"/>
          <p:cNvSpPr>
            <a:spLocks noGrp="1"/>
          </p:cNvSpPr>
          <p:nvPr>
            <p:ph idx="1"/>
          </p:nvPr>
        </p:nvSpPr>
        <p:spPr>
          <a:xfrm>
            <a:off x="0" y="5732517"/>
            <a:ext cx="9144000" cy="1676400"/>
          </a:xfrm>
        </p:spPr>
        <p:txBody>
          <a:bodyPr/>
          <a:lstStyle/>
          <a:p>
            <a:r>
              <a:rPr lang="en-US" sz="1800" dirty="0"/>
              <a:t>E. </a:t>
            </a:r>
            <a:r>
              <a:rPr lang="en-US" sz="1800" dirty="0" err="1"/>
              <a:t>Borenstein</a:t>
            </a:r>
            <a:r>
              <a:rPr lang="en-US" sz="1800" dirty="0"/>
              <a:t> and S. </a:t>
            </a:r>
            <a:r>
              <a:rPr lang="en-US" sz="1800" dirty="0" err="1"/>
              <a:t>Ullman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“Class-specific, top-down segmentation,”</a:t>
            </a:r>
            <a:r>
              <a:rPr lang="en-US" sz="1800" dirty="0"/>
              <a:t> ECCV 2002</a:t>
            </a:r>
          </a:p>
          <a:p>
            <a:r>
              <a:rPr lang="en-US" sz="1800" dirty="0"/>
              <a:t>A. Levin and Y. Weiss, </a:t>
            </a:r>
            <a:r>
              <a:rPr lang="en-US" sz="1800" dirty="0">
                <a:hlinkClick r:id="rId5"/>
              </a:rPr>
              <a:t>“Learning to Combine Bottom-Up and Top-Down Segmentation,”</a:t>
            </a:r>
            <a:r>
              <a:rPr lang="en-US" sz="1800" dirty="0"/>
              <a:t> ECCV 2006.</a:t>
            </a:r>
          </a:p>
        </p:txBody>
      </p:sp>
      <p:sp>
        <p:nvSpPr>
          <p:cNvPr id="57349" name="TextBox 10"/>
          <p:cNvSpPr txBox="1">
            <a:spLocks noChangeArrowheads="1"/>
          </p:cNvSpPr>
          <p:nvPr/>
        </p:nvSpPr>
        <p:spPr bwMode="auto">
          <a:xfrm>
            <a:off x="228600" y="2590800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Normalized cuts</a:t>
            </a:r>
          </a:p>
        </p:txBody>
      </p:sp>
      <p:sp>
        <p:nvSpPr>
          <p:cNvPr id="57350" name="TextBox 11"/>
          <p:cNvSpPr txBox="1">
            <a:spLocks noChangeArrowheads="1"/>
          </p:cNvSpPr>
          <p:nvPr/>
        </p:nvSpPr>
        <p:spPr bwMode="auto">
          <a:xfrm>
            <a:off x="152400" y="3733800"/>
            <a:ext cx="1676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Top-down 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859B9-5135-4AFA-93C5-9C9EE22A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84" y="2605460"/>
            <a:ext cx="6444716" cy="301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to learn both local feature affinities and top-down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E251C082-94B2-4525-8CE5-ABFB6938BFDC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18695801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Segmenting both classes and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36144-7DCA-447B-92D5-5862B2176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4"/>
          <a:stretch/>
        </p:blipFill>
        <p:spPr>
          <a:xfrm>
            <a:off x="7891" y="2168860"/>
            <a:ext cx="9144000" cy="3273227"/>
          </a:xfrm>
          <a:prstGeom prst="rect">
            <a:avLst/>
          </a:prstGeom>
        </p:spPr>
      </p:pic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83844D0F-4DCF-49C9-A5DD-3975859ECB61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1712347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56" y="69804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165194"/>
            <a:ext cx="8229600" cy="4525963"/>
          </a:xfrm>
        </p:spPr>
        <p:txBody>
          <a:bodyPr/>
          <a:lstStyle/>
          <a:p>
            <a:r>
              <a:rPr lang="en-US" sz="2800" dirty="0"/>
              <a:t>Segmentation to find object boundaries or mid-level regions, tokens.</a:t>
            </a:r>
          </a:p>
          <a:p>
            <a:r>
              <a:rPr lang="en-US" sz="2800" dirty="0"/>
              <a:t> Bottom-up segmentation via clustering</a:t>
            </a:r>
          </a:p>
          <a:p>
            <a:pPr lvl="1"/>
            <a:r>
              <a:rPr lang="en-US" sz="2400" dirty="0"/>
              <a:t>General choices -- features, affinity functions, and clustering algorithms</a:t>
            </a:r>
          </a:p>
          <a:p>
            <a:r>
              <a:rPr lang="en-US" sz="2800" dirty="0"/>
              <a:t>Grouping also useful for quantization, can create new feature summaries</a:t>
            </a:r>
          </a:p>
          <a:p>
            <a:pPr lvl="1"/>
            <a:r>
              <a:rPr lang="en-US" sz="2400" dirty="0" err="1"/>
              <a:t>Texton</a:t>
            </a:r>
            <a:r>
              <a:rPr lang="en-US" sz="2400" dirty="0"/>
              <a:t> histograms for texture within local region</a:t>
            </a:r>
          </a:p>
          <a:p>
            <a:r>
              <a:rPr lang="en-US" sz="2800" dirty="0"/>
              <a:t>Example clustering methods</a:t>
            </a:r>
          </a:p>
          <a:p>
            <a:pPr lvl="1"/>
            <a:r>
              <a:rPr lang="en-US" sz="2400" dirty="0"/>
              <a:t>K-means</a:t>
            </a:r>
          </a:p>
          <a:p>
            <a:pPr lvl="1"/>
            <a:r>
              <a:rPr lang="en-US" sz="2400" dirty="0"/>
              <a:t>Mean shift</a:t>
            </a:r>
          </a:p>
          <a:p>
            <a:pPr lvl="1"/>
            <a:r>
              <a:rPr lang="en-US" sz="2400" dirty="0"/>
              <a:t>Graph cut, normalized cuts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cut(A,B) = \frac{cut(A,B)}{volume(A)} + \frac{cut(A,B)}{volume(B)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424.7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8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0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3877</Words>
  <Application>Microsoft Office PowerPoint</Application>
  <PresentationFormat>On-screen Show (4:3)</PresentationFormat>
  <Paragraphs>979</Paragraphs>
  <Slides>97</Slides>
  <Notes>91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25" baseType="lpstr">
      <vt:lpstr>ＭＳ Ｐゴシック</vt:lpstr>
      <vt:lpstr>Arial</vt:lpstr>
      <vt:lpstr>Calibri</vt:lpstr>
      <vt:lpstr>Cambria Math</vt:lpstr>
      <vt:lpstr>Comic Sans MS</vt:lpstr>
      <vt:lpstr>Times New Roman</vt:lpstr>
      <vt:lpstr>Wingdings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6_Default Design</vt:lpstr>
      <vt:lpstr>2_Blank Presentation</vt:lpstr>
      <vt:lpstr>1_Blank Presentation</vt:lpstr>
      <vt:lpstr>Blank Presentation</vt:lpstr>
      <vt:lpstr>3_Blank Presentation</vt:lpstr>
      <vt:lpstr>4_Blank Presentation</vt:lpstr>
      <vt:lpstr>7_Default Design</vt:lpstr>
      <vt:lpstr>6_Blank Presentation</vt:lpstr>
      <vt:lpstr>8_Blank Presentation</vt:lpstr>
      <vt:lpstr>9_Default Design</vt:lpstr>
      <vt:lpstr>10_Default Design</vt:lpstr>
      <vt:lpstr>11_Default Design</vt:lpstr>
      <vt:lpstr>12_Default Design</vt:lpstr>
      <vt:lpstr>13_Default Design</vt:lpstr>
      <vt:lpstr>Equation</vt:lpstr>
      <vt:lpstr>Segmentation &amp; Custering</vt:lpstr>
      <vt:lpstr>Topics overview</vt:lpstr>
      <vt:lpstr>Outline</vt:lpstr>
      <vt:lpstr>Grouping in vision</vt:lpstr>
      <vt:lpstr>Examples of grouping in vision</vt:lpstr>
      <vt:lpstr>Grouping in vision</vt:lpstr>
      <vt:lpstr>PowerPoint Presentation</vt:lpstr>
      <vt:lpstr>Gestalt</vt:lpstr>
      <vt:lpstr>Example: Muller-Lyer illusion</vt:lpstr>
      <vt:lpstr>Example: Muller-Lyer illusion</vt:lpstr>
      <vt:lpstr>Example: Muller-Lyer illusion</vt:lpstr>
      <vt:lpstr>Gestalt</vt:lpstr>
      <vt:lpstr>PowerPoint Presentation</vt:lpstr>
      <vt:lpstr>PowerPoint Presentation</vt:lpstr>
      <vt:lpstr>Similarity</vt:lpstr>
      <vt:lpstr>Symmetry</vt:lpstr>
      <vt:lpstr>Common fate</vt:lpstr>
      <vt:lpstr>Proximity</vt:lpstr>
      <vt:lpstr>Illusory/subjective contours</vt:lpstr>
      <vt:lpstr>PowerPoint Presentation</vt:lpstr>
      <vt:lpstr>PowerPoint Presentation</vt:lpstr>
      <vt:lpstr>PowerPoint Presentation</vt:lpstr>
      <vt:lpstr>PowerPoint Presentation</vt:lpstr>
      <vt:lpstr>Figure-ground</vt:lpstr>
      <vt:lpstr>Grouping phenomena in real life</vt:lpstr>
      <vt:lpstr>Grouping phenomena in real life</vt:lpstr>
      <vt:lpstr>Grouping phenomena in real life</vt:lpstr>
      <vt:lpstr>Gestalt</vt:lpstr>
      <vt:lpstr>Outline</vt:lpstr>
      <vt:lpstr>The goals of segmentation</vt:lpstr>
      <vt:lpstr>The goals of segmentation</vt:lpstr>
      <vt:lpstr>PowerPoint Presentation</vt:lpstr>
      <vt:lpstr>PowerPoint Presentation</vt:lpstr>
      <vt:lpstr>PowerPoint Presentation</vt:lpstr>
      <vt:lpstr>PowerPoint Presentation</vt:lpstr>
      <vt:lpstr>Clustering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K-means: pros and cons</vt:lpstr>
      <vt:lpstr>An aside: Smoothing out cluster assignments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Recall: texture representation example</vt:lpstr>
      <vt:lpstr>Segmentation with texture features</vt:lpstr>
      <vt:lpstr>Image segmentation example</vt:lpstr>
      <vt:lpstr>Pixel properties vs. neighborhood properties</vt:lpstr>
      <vt:lpstr>Outline</vt:lpstr>
      <vt:lpstr>K-means: pros and cons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Mean shift segmentation results</vt:lpstr>
      <vt:lpstr>PowerPoint Presentation</vt:lpstr>
      <vt:lpstr>Mean shift</vt:lpstr>
      <vt:lpstr>Outline</vt:lpstr>
      <vt:lpstr>Images as graphs</vt:lpstr>
      <vt:lpstr>Measuring affinity</vt:lpstr>
      <vt:lpstr>Example: weighted graphs</vt:lpstr>
      <vt:lpstr>PowerPoint Presentation</vt:lpstr>
      <vt:lpstr>PowerPoint Presentation</vt:lpstr>
      <vt:lpstr>PowerPoint Presentation</vt:lpstr>
      <vt:lpstr>Distancesaffinities</vt:lpstr>
      <vt:lpstr>PowerPoint Presentation</vt:lpstr>
      <vt:lpstr>Visualizing a shuffled affinity matrix</vt:lpstr>
      <vt:lpstr>Measuring affinity</vt:lpstr>
      <vt:lpstr>Measuring affinity</vt:lpstr>
      <vt:lpstr>Putting it together</vt:lpstr>
      <vt:lpstr>Segmentation by Graph Cuts</vt:lpstr>
      <vt:lpstr>Cuts in a graph: Min cut</vt:lpstr>
      <vt:lpstr>Minimum cut</vt:lpstr>
      <vt:lpstr>Cuts in a graph: Normalized cut</vt:lpstr>
      <vt:lpstr>Example results</vt:lpstr>
      <vt:lpstr>Results: Berkeley Segmentation Engine</vt:lpstr>
      <vt:lpstr>Normalized cuts: pros and cons</vt:lpstr>
      <vt:lpstr>Segments as primitives for recognition</vt:lpstr>
      <vt:lpstr>Top-down segmentation</vt:lpstr>
      <vt:lpstr>Top-down segmentation</vt:lpstr>
      <vt:lpstr>More recently…</vt:lpstr>
      <vt:lpstr>More recently…</vt:lpstr>
      <vt:lpstr>Summary</vt:lpstr>
    </vt:vector>
  </TitlesOfParts>
  <Company>UTCS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Grouping and segmentation</dc:title>
  <dc:creator>Kristen Grauman</dc:creator>
  <cp:lastModifiedBy>Anderson, Peter J</cp:lastModifiedBy>
  <cp:revision>97</cp:revision>
  <cp:lastPrinted>2011-02-09T19:25:59Z</cp:lastPrinted>
  <dcterms:created xsi:type="dcterms:W3CDTF">2013-10-08T22:01:03Z</dcterms:created>
  <dcterms:modified xsi:type="dcterms:W3CDTF">2018-10-11T20:02:18Z</dcterms:modified>
</cp:coreProperties>
</file>